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2" r:id="rId3"/>
  </p:sldMasterIdLst>
  <p:notesMasterIdLst>
    <p:notesMasterId r:id="rId30"/>
  </p:notesMasterIdLst>
  <p:sldIdLst>
    <p:sldId id="256" r:id="rId4"/>
    <p:sldId id="460" r:id="rId5"/>
    <p:sldId id="257" r:id="rId6"/>
    <p:sldId id="463" r:id="rId7"/>
    <p:sldId id="258" r:id="rId8"/>
    <p:sldId id="324" r:id="rId9"/>
    <p:sldId id="301" r:id="rId10"/>
    <p:sldId id="325" r:id="rId11"/>
    <p:sldId id="395" r:id="rId12"/>
    <p:sldId id="384" r:id="rId13"/>
    <p:sldId id="390" r:id="rId14"/>
    <p:sldId id="386" r:id="rId15"/>
    <p:sldId id="369" r:id="rId16"/>
    <p:sldId id="286" r:id="rId17"/>
    <p:sldId id="398" r:id="rId18"/>
    <p:sldId id="391" r:id="rId19"/>
    <p:sldId id="273" r:id="rId20"/>
    <p:sldId id="464" r:id="rId21"/>
    <p:sldId id="300" r:id="rId22"/>
    <p:sldId id="343" r:id="rId23"/>
    <p:sldId id="347" r:id="rId24"/>
    <p:sldId id="331" r:id="rId25"/>
    <p:sldId id="465" r:id="rId26"/>
    <p:sldId id="371" r:id="rId27"/>
    <p:sldId id="372" r:id="rId28"/>
    <p:sldId id="373"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en Parkinson" initials="BP" lastIdx="11" clrIdx="0">
    <p:extLst>
      <p:ext uri="{19B8F6BF-5375-455C-9EA6-DF929625EA0E}">
        <p15:presenceInfo xmlns:p15="http://schemas.microsoft.com/office/powerpoint/2012/main" userId="3851432485f82303"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3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052CF2C-AFEC-492D-B434-3712032793AD}" v="1" dt="2023-05-21T20:53:59.55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092" autoAdjust="0"/>
    <p:restoredTop sz="84769" autoAdjust="0"/>
  </p:normalViewPr>
  <p:slideViewPr>
    <p:cSldViewPr snapToGrid="0">
      <p:cViewPr varScale="1">
        <p:scale>
          <a:sx n="49" d="100"/>
          <a:sy n="49" d="100"/>
        </p:scale>
        <p:origin x="1296" y="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21" Type="http://schemas.openxmlformats.org/officeDocument/2006/relationships/slide" Target="slides/slide18.xml"/><Relationship Id="rId34" Type="http://schemas.openxmlformats.org/officeDocument/2006/relationships/theme" Target="theme/theme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presProps" Target="presProps.xml"/><Relationship Id="rId37" Type="http://schemas.microsoft.com/office/2015/10/relationships/revisionInfo" Target="revisionInfo.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microsoft.com/office/2016/11/relationships/changesInfo" Target="changesInfos/changesInfo1.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commentAuthors" Target="commentAuthor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5.xml"/><Relationship Id="rId3" Type="http://schemas.openxmlformats.org/officeDocument/2006/relationships/slideMaster" Target="slideMasters/slideMaster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seph, Jay (Postgraduate Researcher)" userId="4e85f705-fbe1-4a90-a151-bc747fb0c962" providerId="ADAL" clId="{8052CF2C-AFEC-492D-B434-3712032793AD}"/>
    <pc:docChg chg="custSel modSld">
      <pc:chgData name="Joseph, Jay (Postgraduate Researcher)" userId="4e85f705-fbe1-4a90-a151-bc747fb0c962" providerId="ADAL" clId="{8052CF2C-AFEC-492D-B434-3712032793AD}" dt="2023-05-21T20:53:59.601" v="4" actId="27636"/>
      <pc:docMkLst>
        <pc:docMk/>
      </pc:docMkLst>
      <pc:sldChg chg="modSp mod">
        <pc:chgData name="Joseph, Jay (Postgraduate Researcher)" userId="4e85f705-fbe1-4a90-a151-bc747fb0c962" providerId="ADAL" clId="{8052CF2C-AFEC-492D-B434-3712032793AD}" dt="2023-05-21T20:53:47.296" v="2" actId="113"/>
        <pc:sldMkLst>
          <pc:docMk/>
          <pc:sldMk cId="0" sldId="325"/>
        </pc:sldMkLst>
        <pc:spChg chg="mod">
          <ac:chgData name="Joseph, Jay (Postgraduate Researcher)" userId="4e85f705-fbe1-4a90-a151-bc747fb0c962" providerId="ADAL" clId="{8052CF2C-AFEC-492D-B434-3712032793AD}" dt="2023-05-21T20:53:47.296" v="2" actId="113"/>
          <ac:spMkLst>
            <pc:docMk/>
            <pc:sldMk cId="0" sldId="325"/>
            <ac:spMk id="5" creationId="{621CCE2E-D1DF-F05F-CB78-A2B9119030A3}"/>
          </ac:spMkLst>
        </pc:spChg>
      </pc:sldChg>
      <pc:sldChg chg="modSp mod modAnim">
        <pc:chgData name="Joseph, Jay (Postgraduate Researcher)" userId="4e85f705-fbe1-4a90-a151-bc747fb0c962" providerId="ADAL" clId="{8052CF2C-AFEC-492D-B434-3712032793AD}" dt="2023-05-21T20:53:59.601" v="4" actId="27636"/>
        <pc:sldMkLst>
          <pc:docMk/>
          <pc:sldMk cId="2093374244" sldId="331"/>
        </pc:sldMkLst>
        <pc:spChg chg="mod">
          <ac:chgData name="Joseph, Jay (Postgraduate Researcher)" userId="4e85f705-fbe1-4a90-a151-bc747fb0c962" providerId="ADAL" clId="{8052CF2C-AFEC-492D-B434-3712032793AD}" dt="2023-05-21T20:53:59.601" v="4" actId="27636"/>
          <ac:spMkLst>
            <pc:docMk/>
            <pc:sldMk cId="2093374244" sldId="331"/>
            <ac:spMk id="5" creationId="{0B0BF053-43D5-A990-AB08-4392307474B5}"/>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E7E4916-2D1B-4CA1-B65C-C231D1186ADA}" type="datetimeFigureOut">
              <a:rPr lang="en-GB" smtClean="0"/>
              <a:t>21/05/2023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D71936A-D093-4BB5-AC0D-B9B9B231D7C3}" type="slidenum">
              <a:rPr lang="en-GB" smtClean="0"/>
              <a:t>‹#›</a:t>
            </a:fld>
            <a:endParaRPr lang="en-GB"/>
          </a:p>
        </p:txBody>
      </p:sp>
    </p:spTree>
    <p:extLst>
      <p:ext uri="{BB962C8B-B14F-4D97-AF65-F5344CB8AC3E}">
        <p14:creationId xmlns:p14="http://schemas.microsoft.com/office/powerpoint/2010/main" val="8089551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1D71936A-D093-4BB5-AC0D-B9B9B231D7C3}" type="slidenum">
              <a:rPr lang="en-GB" smtClean="0"/>
              <a:t>1</a:t>
            </a:fld>
            <a:endParaRPr lang="en-GB"/>
          </a:p>
        </p:txBody>
      </p:sp>
    </p:spTree>
    <p:extLst>
      <p:ext uri="{BB962C8B-B14F-4D97-AF65-F5344CB8AC3E}">
        <p14:creationId xmlns:p14="http://schemas.microsoft.com/office/powerpoint/2010/main" val="6235531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www.arts.ac.uk/pre-sessional-English-core-materials.html </a:t>
            </a:r>
          </a:p>
        </p:txBody>
      </p:sp>
      <p:sp>
        <p:nvSpPr>
          <p:cNvPr id="4" name="Slide Number Placeholder 3"/>
          <p:cNvSpPr>
            <a:spLocks noGrp="1"/>
          </p:cNvSpPr>
          <p:nvPr>
            <p:ph type="sldNum" sz="quarter" idx="5"/>
          </p:nvPr>
        </p:nvSpPr>
        <p:spPr/>
        <p:txBody>
          <a:bodyPr/>
          <a:lstStyle/>
          <a:p>
            <a:fld id="{1D71936A-D093-4BB5-AC0D-B9B9B231D7C3}" type="slidenum">
              <a:rPr lang="en-GB" smtClean="0"/>
              <a:t>10</a:t>
            </a:fld>
            <a:endParaRPr lang="en-GB"/>
          </a:p>
        </p:txBody>
      </p:sp>
    </p:spTree>
    <p:extLst>
      <p:ext uri="{BB962C8B-B14F-4D97-AF65-F5344CB8AC3E}">
        <p14:creationId xmlns:p14="http://schemas.microsoft.com/office/powerpoint/2010/main" val="11588767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1D71936A-D093-4BB5-AC0D-B9B9B231D7C3}" type="slidenum">
              <a:rPr lang="en-GB" smtClean="0"/>
              <a:t>11</a:t>
            </a:fld>
            <a:endParaRPr lang="en-GB"/>
          </a:p>
        </p:txBody>
      </p:sp>
    </p:spTree>
    <p:extLst>
      <p:ext uri="{BB962C8B-B14F-4D97-AF65-F5344CB8AC3E}">
        <p14:creationId xmlns:p14="http://schemas.microsoft.com/office/powerpoint/2010/main" val="24116297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1D71936A-D093-4BB5-AC0D-B9B9B231D7C3}" type="slidenum">
              <a:rPr lang="en-GB" smtClean="0"/>
              <a:t>12</a:t>
            </a:fld>
            <a:endParaRPr lang="en-GB"/>
          </a:p>
        </p:txBody>
      </p:sp>
    </p:spTree>
    <p:extLst>
      <p:ext uri="{BB962C8B-B14F-4D97-AF65-F5344CB8AC3E}">
        <p14:creationId xmlns:p14="http://schemas.microsoft.com/office/powerpoint/2010/main" val="9785512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A445ECE-6340-4F8E-B85C-0C9674498DED}" type="slidenum">
              <a:rPr lang="en-GB" smtClean="0"/>
              <a:t>13</a:t>
            </a:fld>
            <a:endParaRPr lang="en-GB"/>
          </a:p>
        </p:txBody>
      </p:sp>
    </p:spTree>
    <p:extLst>
      <p:ext uri="{BB962C8B-B14F-4D97-AF65-F5344CB8AC3E}">
        <p14:creationId xmlns:p14="http://schemas.microsoft.com/office/powerpoint/2010/main" val="20270385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Image Placeholder 1">
            <a:extLst>
              <a:ext uri="{FF2B5EF4-FFF2-40B4-BE49-F238E27FC236}">
                <a16:creationId xmlns:a16="http://schemas.microsoft.com/office/drawing/2014/main" id="{CE51CE85-D178-4066-A5C4-5F81984DB274}"/>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107" name="Notes Placeholder 2">
            <a:extLst>
              <a:ext uri="{FF2B5EF4-FFF2-40B4-BE49-F238E27FC236}">
                <a16:creationId xmlns:a16="http://schemas.microsoft.com/office/drawing/2014/main" id="{45FA660B-64D1-4CEE-BD02-C6FB3D32A4EC}"/>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GB" altLang="en-US"/>
          </a:p>
        </p:txBody>
      </p:sp>
      <p:sp>
        <p:nvSpPr>
          <p:cNvPr id="47108" name="Slide Number Placeholder 3">
            <a:extLst>
              <a:ext uri="{FF2B5EF4-FFF2-40B4-BE49-F238E27FC236}">
                <a16:creationId xmlns:a16="http://schemas.microsoft.com/office/drawing/2014/main" id="{0B5024DB-7A00-4341-85D9-404D8C50EF17}"/>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4C5C3B52-3C39-4A20-8A38-8AD3FC3BFA8A}" type="slidenum">
              <a:rPr kumimoji="0" lang="en-GB" alt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14</a:t>
            </a:fld>
            <a:endParaRPr kumimoji="0" lang="en-GB"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mn-cs"/>
            </a:endParaRPr>
          </a:p>
        </p:txBody>
      </p:sp>
    </p:spTree>
    <p:extLst>
      <p:ext uri="{BB962C8B-B14F-4D97-AF65-F5344CB8AC3E}">
        <p14:creationId xmlns:p14="http://schemas.microsoft.com/office/powerpoint/2010/main" val="28309780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D71936A-D093-4BB5-AC0D-B9B9B231D7C3}"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834966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https://www.canterbury.ac.uk/students/docs/study-skills/resource-8-Signposting-Words.pdf</a:t>
            </a:r>
          </a:p>
        </p:txBody>
      </p:sp>
      <p:sp>
        <p:nvSpPr>
          <p:cNvPr id="4" name="Slide Number Placeholder 3"/>
          <p:cNvSpPr>
            <a:spLocks noGrp="1"/>
          </p:cNvSpPr>
          <p:nvPr>
            <p:ph type="sldNum" sz="quarter" idx="5"/>
          </p:nvPr>
        </p:nvSpPr>
        <p:spPr/>
        <p:txBody>
          <a:bodyPr/>
          <a:lstStyle/>
          <a:p>
            <a:fld id="{1D71936A-D093-4BB5-AC0D-B9B9B231D7C3}" type="slidenum">
              <a:rPr lang="en-GB" smtClean="0"/>
              <a:t>16</a:t>
            </a:fld>
            <a:endParaRPr lang="en-GB"/>
          </a:p>
        </p:txBody>
      </p:sp>
    </p:spTree>
    <p:extLst>
      <p:ext uri="{BB962C8B-B14F-4D97-AF65-F5344CB8AC3E}">
        <p14:creationId xmlns:p14="http://schemas.microsoft.com/office/powerpoint/2010/main" val="33456647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1D71936A-D093-4BB5-AC0D-B9B9B231D7C3}" type="slidenum">
              <a:rPr lang="en-GB" smtClean="0"/>
              <a:t>17</a:t>
            </a:fld>
            <a:endParaRPr lang="en-GB"/>
          </a:p>
        </p:txBody>
      </p:sp>
    </p:spTree>
    <p:extLst>
      <p:ext uri="{BB962C8B-B14F-4D97-AF65-F5344CB8AC3E}">
        <p14:creationId xmlns:p14="http://schemas.microsoft.com/office/powerpoint/2010/main" val="32141697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D71936A-D093-4BB5-AC0D-B9B9B231D7C3}"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274453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Slide Image Placeholder 1">
            <a:extLst>
              <a:ext uri="{FF2B5EF4-FFF2-40B4-BE49-F238E27FC236}">
                <a16:creationId xmlns:a16="http://schemas.microsoft.com/office/drawing/2014/main" id="{805499CA-72C3-4DBC-AF6F-A144A84742A5}"/>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03" name="Notes Placeholder 2">
            <a:extLst>
              <a:ext uri="{FF2B5EF4-FFF2-40B4-BE49-F238E27FC236}">
                <a16:creationId xmlns:a16="http://schemas.microsoft.com/office/drawing/2014/main" id="{8F9FD65B-3679-47C7-9ADF-67CB952ADB66}"/>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GB" altLang="en-US" dirty="0"/>
              <a:t>Give students around 20 minutes for this activity. There are no answers provided to this task.</a:t>
            </a:r>
          </a:p>
        </p:txBody>
      </p:sp>
      <p:sp>
        <p:nvSpPr>
          <p:cNvPr id="51204" name="Slide Number Placeholder 3">
            <a:extLst>
              <a:ext uri="{FF2B5EF4-FFF2-40B4-BE49-F238E27FC236}">
                <a16:creationId xmlns:a16="http://schemas.microsoft.com/office/drawing/2014/main" id="{3EA26379-CDF2-418D-95A6-EA63B912C9F9}"/>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7370B11F-2F39-4693-AF9D-CA67A483EE8A}" type="slidenum">
              <a:rPr kumimoji="0" lang="en-GB" alt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19</a:t>
            </a:fld>
            <a:endParaRPr kumimoji="0" lang="en-GB"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mn-c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GB" sz="1200" dirty="0">
                <a:solidFill>
                  <a:schemeClr val="bg1"/>
                </a:solidFill>
                <a:latin typeface="Raleway"/>
              </a:rPr>
              <a:t>Get all students to register their attendance for todays WW session</a:t>
            </a:r>
          </a:p>
          <a:p>
            <a:pPr algn="just"/>
            <a:endParaRPr lang="en-GB" sz="1200" dirty="0">
              <a:solidFill>
                <a:schemeClr val="bg1"/>
              </a:solidFill>
              <a:latin typeface="Raleway"/>
            </a:endParaRPr>
          </a:p>
          <a:p>
            <a:pPr algn="just"/>
            <a:r>
              <a:rPr lang="en-GB" sz="1200" dirty="0">
                <a:solidFill>
                  <a:schemeClr val="bg1"/>
                </a:solidFill>
                <a:latin typeface="Raleway"/>
              </a:rPr>
              <a:t>This is the process they will follow for attending classes next week, but they need to select the module they will be studying</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70D1A3-0CD6-CA47-8662-F58402F7DBE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0242603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Slide Image Placeholder 1">
            <a:extLst>
              <a:ext uri="{FF2B5EF4-FFF2-40B4-BE49-F238E27FC236}">
                <a16:creationId xmlns:a16="http://schemas.microsoft.com/office/drawing/2014/main" id="{805499CA-72C3-4DBC-AF6F-A144A84742A5}"/>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03" name="Notes Placeholder 2">
            <a:extLst>
              <a:ext uri="{FF2B5EF4-FFF2-40B4-BE49-F238E27FC236}">
                <a16:creationId xmlns:a16="http://schemas.microsoft.com/office/drawing/2014/main" id="{8F9FD65B-3679-47C7-9ADF-67CB952ADB66}"/>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GB" altLang="en-US" dirty="0"/>
          </a:p>
        </p:txBody>
      </p:sp>
      <p:sp>
        <p:nvSpPr>
          <p:cNvPr id="51204" name="Slide Number Placeholder 3">
            <a:extLst>
              <a:ext uri="{FF2B5EF4-FFF2-40B4-BE49-F238E27FC236}">
                <a16:creationId xmlns:a16="http://schemas.microsoft.com/office/drawing/2014/main" id="{3EA26379-CDF2-418D-95A6-EA63B912C9F9}"/>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7370B11F-2F39-4693-AF9D-CA67A483EE8A}" type="slidenum">
              <a:rPr kumimoji="0" lang="en-GB" alt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20</a:t>
            </a:fld>
            <a:endParaRPr kumimoji="0" lang="en-GB"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mn-cs"/>
            </a:endParaRPr>
          </a:p>
        </p:txBody>
      </p:sp>
    </p:spTree>
    <p:extLst>
      <p:ext uri="{BB962C8B-B14F-4D97-AF65-F5344CB8AC3E}">
        <p14:creationId xmlns:p14="http://schemas.microsoft.com/office/powerpoint/2010/main" val="17557223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Slide Image Placeholder 1">
            <a:extLst>
              <a:ext uri="{FF2B5EF4-FFF2-40B4-BE49-F238E27FC236}">
                <a16:creationId xmlns:a16="http://schemas.microsoft.com/office/drawing/2014/main" id="{D3CC252C-17CC-405F-9DC2-32C49307CBFC}"/>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7347" name="Notes Placeholder 2">
            <a:extLst>
              <a:ext uri="{FF2B5EF4-FFF2-40B4-BE49-F238E27FC236}">
                <a16:creationId xmlns:a16="http://schemas.microsoft.com/office/drawing/2014/main" id="{CD41A033-5EAF-4F98-A641-E6AADF932E4F}"/>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GB" altLang="en-US"/>
          </a:p>
        </p:txBody>
      </p:sp>
      <p:sp>
        <p:nvSpPr>
          <p:cNvPr id="4" name="Slide Number Placeholder 3">
            <a:extLst>
              <a:ext uri="{FF2B5EF4-FFF2-40B4-BE49-F238E27FC236}">
                <a16:creationId xmlns:a16="http://schemas.microsoft.com/office/drawing/2014/main" id="{DFC43EF8-2101-4576-AD2F-C97418CE1E54}"/>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F0CC775-ACAF-4419-8847-21EDA3CE822F}"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263377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Give about 10 minutes for this stage.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8231F37-BD44-41ED-A4BA-749446BB735D}"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3201214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Give about 10 minutes for this stage.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8231F37-BD44-41ED-A4BA-749446BB735D}"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8738388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lide Image Placeholder 1">
            <a:extLst>
              <a:ext uri="{FF2B5EF4-FFF2-40B4-BE49-F238E27FC236}">
                <a16:creationId xmlns:a16="http://schemas.microsoft.com/office/drawing/2014/main" id="{A9014D93-A1F2-403B-95B3-975949E51863}"/>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9155" name="Notes Placeholder 2">
            <a:extLst>
              <a:ext uri="{FF2B5EF4-FFF2-40B4-BE49-F238E27FC236}">
                <a16:creationId xmlns:a16="http://schemas.microsoft.com/office/drawing/2014/main" id="{803F6BBC-C40E-400F-8E7C-DD32E9FB0A42}"/>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GB" altLang="en-US"/>
          </a:p>
        </p:txBody>
      </p:sp>
      <p:sp>
        <p:nvSpPr>
          <p:cNvPr id="49156" name="Slide Number Placeholder 3">
            <a:extLst>
              <a:ext uri="{FF2B5EF4-FFF2-40B4-BE49-F238E27FC236}">
                <a16:creationId xmlns:a16="http://schemas.microsoft.com/office/drawing/2014/main" id="{0210E718-A099-4E61-96EB-1530E51DCED5}"/>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12046326-CE5D-402A-A9AA-6140D4CCC6C2}" type="slidenum">
              <a:rPr kumimoji="0" lang="en-GB"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24</a:t>
            </a:fld>
            <a:endParaRPr kumimoji="0" lang="en-GB"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mn-cs"/>
            </a:endParaRPr>
          </a:p>
        </p:txBody>
      </p:sp>
    </p:spTree>
    <p:extLst>
      <p:ext uri="{BB962C8B-B14F-4D97-AF65-F5344CB8AC3E}">
        <p14:creationId xmlns:p14="http://schemas.microsoft.com/office/powerpoint/2010/main" val="653945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1D71936A-D093-4BB5-AC0D-B9B9B231D7C3}" type="slidenum">
              <a:rPr lang="en-GB" smtClean="0"/>
              <a:t>3</a:t>
            </a:fld>
            <a:endParaRPr lang="en-GB"/>
          </a:p>
        </p:txBody>
      </p:sp>
    </p:spTree>
    <p:extLst>
      <p:ext uri="{BB962C8B-B14F-4D97-AF65-F5344CB8AC3E}">
        <p14:creationId xmlns:p14="http://schemas.microsoft.com/office/powerpoint/2010/main" val="20551888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8231F37-BD44-41ED-A4BA-749446BB735D}"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570405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1D71936A-D093-4BB5-AC0D-B9B9B231D7C3}" type="slidenum">
              <a:rPr lang="en-GB" smtClean="0"/>
              <a:t>5</a:t>
            </a:fld>
            <a:endParaRPr lang="en-GB"/>
          </a:p>
        </p:txBody>
      </p:sp>
    </p:spTree>
    <p:extLst>
      <p:ext uri="{BB962C8B-B14F-4D97-AF65-F5344CB8AC3E}">
        <p14:creationId xmlns:p14="http://schemas.microsoft.com/office/powerpoint/2010/main" val="20967151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Slide Image Placeholder 1">
            <a:extLst>
              <a:ext uri="{FF2B5EF4-FFF2-40B4-BE49-F238E27FC236}">
                <a16:creationId xmlns:a16="http://schemas.microsoft.com/office/drawing/2014/main" id="{F7B605DC-74B3-43FC-886E-477C3499EA73}"/>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5059" name="Notes Placeholder 2">
            <a:extLst>
              <a:ext uri="{FF2B5EF4-FFF2-40B4-BE49-F238E27FC236}">
                <a16:creationId xmlns:a16="http://schemas.microsoft.com/office/drawing/2014/main" id="{89AD3B3C-39B4-4BF6-BB46-92070B1E39CC}"/>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GB" altLang="en-US" dirty="0"/>
              <a:t>Source: https://www.ed.ac.uk/reflection/reflectors-toolkit/reflecting-on-experience/gibbs-reflective-cycle</a:t>
            </a:r>
          </a:p>
        </p:txBody>
      </p:sp>
      <p:sp>
        <p:nvSpPr>
          <p:cNvPr id="4" name="Slide Number Placeholder 3">
            <a:extLst>
              <a:ext uri="{FF2B5EF4-FFF2-40B4-BE49-F238E27FC236}">
                <a16:creationId xmlns:a16="http://schemas.microsoft.com/office/drawing/2014/main" id="{27FE8DE8-5B85-4AB8-AFDB-2445F508FBCC}"/>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A18E84F-8B14-4C55-9F67-D050731334A0}"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95673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Image Placeholder 1">
            <a:extLst>
              <a:ext uri="{FF2B5EF4-FFF2-40B4-BE49-F238E27FC236}">
                <a16:creationId xmlns:a16="http://schemas.microsoft.com/office/drawing/2014/main" id="{8DD1E576-C48E-47DC-8790-4E4B6CA6290D}"/>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107" name="Notes Placeholder 2">
            <a:extLst>
              <a:ext uri="{FF2B5EF4-FFF2-40B4-BE49-F238E27FC236}">
                <a16:creationId xmlns:a16="http://schemas.microsoft.com/office/drawing/2014/main" id="{22D620C9-4636-4D5A-8E8C-F423FFF0BA84}"/>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GB" altLang="en-US" dirty="0"/>
              <a:t>Give students about 15 minutes. Possible answers have been given in the following slide. </a:t>
            </a:r>
          </a:p>
        </p:txBody>
      </p:sp>
      <p:sp>
        <p:nvSpPr>
          <p:cNvPr id="4" name="Slide Number Placeholder 3">
            <a:extLst>
              <a:ext uri="{FF2B5EF4-FFF2-40B4-BE49-F238E27FC236}">
                <a16:creationId xmlns:a16="http://schemas.microsoft.com/office/drawing/2014/main" id="{AD2CDD64-6A3B-4445-B046-6987E539F710}"/>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FBA72E3-F909-417E-AF56-76E883B54826}"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777652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Slide Image Placeholder 1">
            <a:extLst>
              <a:ext uri="{FF2B5EF4-FFF2-40B4-BE49-F238E27FC236}">
                <a16:creationId xmlns:a16="http://schemas.microsoft.com/office/drawing/2014/main" id="{29E53795-4E4F-47A5-800B-7F7792D290CB}"/>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723" name="Notes Placeholder 2">
            <a:extLst>
              <a:ext uri="{FF2B5EF4-FFF2-40B4-BE49-F238E27FC236}">
                <a16:creationId xmlns:a16="http://schemas.microsoft.com/office/drawing/2014/main" id="{50938228-ED00-4A67-95FE-61AD9BCCC43A}"/>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dirty="0"/>
          </a:p>
        </p:txBody>
      </p:sp>
      <p:sp>
        <p:nvSpPr>
          <p:cNvPr id="4" name="Slide Number Placeholder 3">
            <a:extLst>
              <a:ext uri="{FF2B5EF4-FFF2-40B4-BE49-F238E27FC236}">
                <a16:creationId xmlns:a16="http://schemas.microsoft.com/office/drawing/2014/main" id="{031DDFBA-8419-44C7-90A5-AE134A7EE804}"/>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1BCB5AF-A25A-4C61-A4D5-72522949601F}"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D71936A-D093-4BB5-AC0D-B9B9B231D7C3}"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205547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E0AEB-B823-475A-8D4B-3207F32E381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F51D75B7-A4AA-4F50-A9B8-33D6AB89455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FDF5B42C-10CF-4A15-A7C9-7458F61FCD1F}"/>
              </a:ext>
            </a:extLst>
          </p:cNvPr>
          <p:cNvSpPr>
            <a:spLocks noGrp="1"/>
          </p:cNvSpPr>
          <p:nvPr>
            <p:ph type="dt" sz="half" idx="10"/>
          </p:nvPr>
        </p:nvSpPr>
        <p:spPr/>
        <p:txBody>
          <a:bodyPr/>
          <a:lstStyle/>
          <a:p>
            <a:fld id="{9C61E5B8-709B-4A20-9261-BC26519FE42D}" type="datetimeFigureOut">
              <a:rPr lang="en-GB" smtClean="0"/>
              <a:t>21/05/2023</a:t>
            </a:fld>
            <a:endParaRPr lang="en-GB"/>
          </a:p>
        </p:txBody>
      </p:sp>
      <p:sp>
        <p:nvSpPr>
          <p:cNvPr id="5" name="Footer Placeholder 4">
            <a:extLst>
              <a:ext uri="{FF2B5EF4-FFF2-40B4-BE49-F238E27FC236}">
                <a16:creationId xmlns:a16="http://schemas.microsoft.com/office/drawing/2014/main" id="{CB0DC538-A655-4761-9931-2D357245DD3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7AD3F98-A75A-413B-93A2-8E0D0BB4D39C}"/>
              </a:ext>
            </a:extLst>
          </p:cNvPr>
          <p:cNvSpPr>
            <a:spLocks noGrp="1"/>
          </p:cNvSpPr>
          <p:nvPr>
            <p:ph type="sldNum" sz="quarter" idx="12"/>
          </p:nvPr>
        </p:nvSpPr>
        <p:spPr/>
        <p:txBody>
          <a:bodyPr/>
          <a:lstStyle/>
          <a:p>
            <a:fld id="{86AF325C-155B-4419-BA0F-251816850A2C}" type="slidenum">
              <a:rPr lang="en-GB" smtClean="0"/>
              <a:t>‹#›</a:t>
            </a:fld>
            <a:endParaRPr lang="en-GB"/>
          </a:p>
        </p:txBody>
      </p:sp>
    </p:spTree>
    <p:extLst>
      <p:ext uri="{BB962C8B-B14F-4D97-AF65-F5344CB8AC3E}">
        <p14:creationId xmlns:p14="http://schemas.microsoft.com/office/powerpoint/2010/main" val="17146359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A72DB7-5E0A-4A2E-87BA-16CE18122530}"/>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B9709D4E-9AA2-4183-8547-0CA089FA83C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C64E9431-E1DA-4625-BF9C-5F6B58D88107}"/>
              </a:ext>
            </a:extLst>
          </p:cNvPr>
          <p:cNvSpPr>
            <a:spLocks noGrp="1"/>
          </p:cNvSpPr>
          <p:nvPr>
            <p:ph type="dt" sz="half" idx="10"/>
          </p:nvPr>
        </p:nvSpPr>
        <p:spPr/>
        <p:txBody>
          <a:bodyPr/>
          <a:lstStyle/>
          <a:p>
            <a:fld id="{9C61E5B8-709B-4A20-9261-BC26519FE42D}" type="datetimeFigureOut">
              <a:rPr lang="en-GB" smtClean="0"/>
              <a:t>21/05/2023</a:t>
            </a:fld>
            <a:endParaRPr lang="en-GB"/>
          </a:p>
        </p:txBody>
      </p:sp>
      <p:sp>
        <p:nvSpPr>
          <p:cNvPr id="5" name="Footer Placeholder 4">
            <a:extLst>
              <a:ext uri="{FF2B5EF4-FFF2-40B4-BE49-F238E27FC236}">
                <a16:creationId xmlns:a16="http://schemas.microsoft.com/office/drawing/2014/main" id="{52544B9F-EE9D-4CD0-9242-C7CEBC96A44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5AD598E-A457-433B-BA57-C4EE2B0F3107}"/>
              </a:ext>
            </a:extLst>
          </p:cNvPr>
          <p:cNvSpPr>
            <a:spLocks noGrp="1"/>
          </p:cNvSpPr>
          <p:nvPr>
            <p:ph type="sldNum" sz="quarter" idx="12"/>
          </p:nvPr>
        </p:nvSpPr>
        <p:spPr/>
        <p:txBody>
          <a:bodyPr/>
          <a:lstStyle/>
          <a:p>
            <a:fld id="{86AF325C-155B-4419-BA0F-251816850A2C}" type="slidenum">
              <a:rPr lang="en-GB" smtClean="0"/>
              <a:t>‹#›</a:t>
            </a:fld>
            <a:endParaRPr lang="en-GB"/>
          </a:p>
        </p:txBody>
      </p:sp>
    </p:spTree>
    <p:extLst>
      <p:ext uri="{BB962C8B-B14F-4D97-AF65-F5344CB8AC3E}">
        <p14:creationId xmlns:p14="http://schemas.microsoft.com/office/powerpoint/2010/main" val="18957652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5A46D7E-821A-4417-B23B-66DE8CD7231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FF97246A-3EB5-42C6-8BD7-813DFA8D9B8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537E3D8A-C4A8-4666-B21C-5C25FE1710D3}"/>
              </a:ext>
            </a:extLst>
          </p:cNvPr>
          <p:cNvSpPr>
            <a:spLocks noGrp="1"/>
          </p:cNvSpPr>
          <p:nvPr>
            <p:ph type="dt" sz="half" idx="10"/>
          </p:nvPr>
        </p:nvSpPr>
        <p:spPr/>
        <p:txBody>
          <a:bodyPr/>
          <a:lstStyle/>
          <a:p>
            <a:fld id="{9C61E5B8-709B-4A20-9261-BC26519FE42D}" type="datetimeFigureOut">
              <a:rPr lang="en-GB" smtClean="0"/>
              <a:t>21/05/2023</a:t>
            </a:fld>
            <a:endParaRPr lang="en-GB"/>
          </a:p>
        </p:txBody>
      </p:sp>
      <p:sp>
        <p:nvSpPr>
          <p:cNvPr id="5" name="Footer Placeholder 4">
            <a:extLst>
              <a:ext uri="{FF2B5EF4-FFF2-40B4-BE49-F238E27FC236}">
                <a16:creationId xmlns:a16="http://schemas.microsoft.com/office/drawing/2014/main" id="{89094C05-0C41-4B1E-A7AA-E9187DE702F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FAF586F-5CF3-446A-969F-034B20B28285}"/>
              </a:ext>
            </a:extLst>
          </p:cNvPr>
          <p:cNvSpPr>
            <a:spLocks noGrp="1"/>
          </p:cNvSpPr>
          <p:nvPr>
            <p:ph type="sldNum" sz="quarter" idx="12"/>
          </p:nvPr>
        </p:nvSpPr>
        <p:spPr/>
        <p:txBody>
          <a:bodyPr/>
          <a:lstStyle/>
          <a:p>
            <a:fld id="{86AF325C-155B-4419-BA0F-251816850A2C}" type="slidenum">
              <a:rPr lang="en-GB" smtClean="0"/>
              <a:t>‹#›</a:t>
            </a:fld>
            <a:endParaRPr lang="en-GB"/>
          </a:p>
        </p:txBody>
      </p:sp>
    </p:spTree>
    <p:extLst>
      <p:ext uri="{BB962C8B-B14F-4D97-AF65-F5344CB8AC3E}">
        <p14:creationId xmlns:p14="http://schemas.microsoft.com/office/powerpoint/2010/main" val="27373525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C23D1B-0723-48D0-AC26-D02921C6578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D0BEF93F-EAB4-43C9-A423-90D7AB4EC85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AA830C9E-52EC-4B92-90DA-CB81EDFD14E3}"/>
              </a:ext>
            </a:extLst>
          </p:cNvPr>
          <p:cNvSpPr>
            <a:spLocks noGrp="1"/>
          </p:cNvSpPr>
          <p:nvPr>
            <p:ph type="dt" sz="half" idx="10"/>
          </p:nvPr>
        </p:nvSpPr>
        <p:spPr/>
        <p:txBody>
          <a:bodyPr/>
          <a:lstStyle/>
          <a:p>
            <a:fld id="{DD59380B-D91B-407C-927D-70569BA48F3A}" type="datetimeFigureOut">
              <a:rPr lang="en-GB" smtClean="0"/>
              <a:t>21/05/2023</a:t>
            </a:fld>
            <a:endParaRPr lang="en-GB"/>
          </a:p>
        </p:txBody>
      </p:sp>
      <p:sp>
        <p:nvSpPr>
          <p:cNvPr id="5" name="Footer Placeholder 4">
            <a:extLst>
              <a:ext uri="{FF2B5EF4-FFF2-40B4-BE49-F238E27FC236}">
                <a16:creationId xmlns:a16="http://schemas.microsoft.com/office/drawing/2014/main" id="{89F61620-2F23-4C1C-9141-BCA07D65B5B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132A668-81EC-4D87-9766-3676F375B2B9}"/>
              </a:ext>
            </a:extLst>
          </p:cNvPr>
          <p:cNvSpPr>
            <a:spLocks noGrp="1"/>
          </p:cNvSpPr>
          <p:nvPr>
            <p:ph type="sldNum" sz="quarter" idx="12"/>
          </p:nvPr>
        </p:nvSpPr>
        <p:spPr/>
        <p:txBody>
          <a:bodyPr/>
          <a:lstStyle/>
          <a:p>
            <a:fld id="{41B5F1CB-6152-4504-8AEF-D5CFAC83CC46}" type="slidenum">
              <a:rPr lang="en-GB" smtClean="0"/>
              <a:t>‹#›</a:t>
            </a:fld>
            <a:endParaRPr lang="en-GB"/>
          </a:p>
        </p:txBody>
      </p:sp>
    </p:spTree>
    <p:extLst>
      <p:ext uri="{BB962C8B-B14F-4D97-AF65-F5344CB8AC3E}">
        <p14:creationId xmlns:p14="http://schemas.microsoft.com/office/powerpoint/2010/main" val="29568597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1D46F6-F881-46EC-BFA0-D9E9D00ADC78}"/>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B4267BA7-2128-4206-819C-E358FE51DDF7}"/>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33339A26-BBD8-4E0A-9231-5F8E6FE7EFC7}"/>
              </a:ext>
            </a:extLst>
          </p:cNvPr>
          <p:cNvSpPr>
            <a:spLocks noGrp="1"/>
          </p:cNvSpPr>
          <p:nvPr>
            <p:ph type="dt" sz="half" idx="10"/>
          </p:nvPr>
        </p:nvSpPr>
        <p:spPr/>
        <p:txBody>
          <a:bodyPr/>
          <a:lstStyle/>
          <a:p>
            <a:fld id="{DD59380B-D91B-407C-927D-70569BA48F3A}" type="datetimeFigureOut">
              <a:rPr lang="en-GB" smtClean="0"/>
              <a:t>21/05/2023</a:t>
            </a:fld>
            <a:endParaRPr lang="en-GB"/>
          </a:p>
        </p:txBody>
      </p:sp>
      <p:sp>
        <p:nvSpPr>
          <p:cNvPr id="5" name="Footer Placeholder 4">
            <a:extLst>
              <a:ext uri="{FF2B5EF4-FFF2-40B4-BE49-F238E27FC236}">
                <a16:creationId xmlns:a16="http://schemas.microsoft.com/office/drawing/2014/main" id="{93061407-74B1-4F09-99F2-C8C6ACC577C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265C283-C00A-4313-B922-B69BFB03CFE4}"/>
              </a:ext>
            </a:extLst>
          </p:cNvPr>
          <p:cNvSpPr>
            <a:spLocks noGrp="1"/>
          </p:cNvSpPr>
          <p:nvPr>
            <p:ph type="sldNum" sz="quarter" idx="12"/>
          </p:nvPr>
        </p:nvSpPr>
        <p:spPr/>
        <p:txBody>
          <a:bodyPr/>
          <a:lstStyle/>
          <a:p>
            <a:fld id="{41B5F1CB-6152-4504-8AEF-D5CFAC83CC46}" type="slidenum">
              <a:rPr lang="en-GB" smtClean="0"/>
              <a:t>‹#›</a:t>
            </a:fld>
            <a:endParaRPr lang="en-GB"/>
          </a:p>
        </p:txBody>
      </p:sp>
    </p:spTree>
    <p:extLst>
      <p:ext uri="{BB962C8B-B14F-4D97-AF65-F5344CB8AC3E}">
        <p14:creationId xmlns:p14="http://schemas.microsoft.com/office/powerpoint/2010/main" val="148324916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7F65F3-C239-495A-ADC2-A202871EABD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567279B1-37F8-4D8D-BF1E-AC7FFF5C56E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324C9191-42FF-436F-A8F8-45CADC50B915}"/>
              </a:ext>
            </a:extLst>
          </p:cNvPr>
          <p:cNvSpPr>
            <a:spLocks noGrp="1"/>
          </p:cNvSpPr>
          <p:nvPr>
            <p:ph type="dt" sz="half" idx="10"/>
          </p:nvPr>
        </p:nvSpPr>
        <p:spPr/>
        <p:txBody>
          <a:bodyPr/>
          <a:lstStyle/>
          <a:p>
            <a:fld id="{DD59380B-D91B-407C-927D-70569BA48F3A}" type="datetimeFigureOut">
              <a:rPr lang="en-GB" smtClean="0"/>
              <a:t>21/05/2023</a:t>
            </a:fld>
            <a:endParaRPr lang="en-GB"/>
          </a:p>
        </p:txBody>
      </p:sp>
      <p:sp>
        <p:nvSpPr>
          <p:cNvPr id="5" name="Footer Placeholder 4">
            <a:extLst>
              <a:ext uri="{FF2B5EF4-FFF2-40B4-BE49-F238E27FC236}">
                <a16:creationId xmlns:a16="http://schemas.microsoft.com/office/drawing/2014/main" id="{9C7F684A-55A6-4119-99E6-7152010AFD3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764295EB-7F1D-4724-B7B2-71342599C3E6}"/>
              </a:ext>
            </a:extLst>
          </p:cNvPr>
          <p:cNvSpPr>
            <a:spLocks noGrp="1"/>
          </p:cNvSpPr>
          <p:nvPr>
            <p:ph type="sldNum" sz="quarter" idx="12"/>
          </p:nvPr>
        </p:nvSpPr>
        <p:spPr/>
        <p:txBody>
          <a:bodyPr/>
          <a:lstStyle/>
          <a:p>
            <a:fld id="{41B5F1CB-6152-4504-8AEF-D5CFAC83CC46}" type="slidenum">
              <a:rPr lang="en-GB" smtClean="0"/>
              <a:t>‹#›</a:t>
            </a:fld>
            <a:endParaRPr lang="en-GB"/>
          </a:p>
        </p:txBody>
      </p:sp>
    </p:spTree>
    <p:extLst>
      <p:ext uri="{BB962C8B-B14F-4D97-AF65-F5344CB8AC3E}">
        <p14:creationId xmlns:p14="http://schemas.microsoft.com/office/powerpoint/2010/main" val="11142896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E09A85-DEDF-4E2D-B4B2-295F7CE2BDE6}"/>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BF4AF0DE-9970-4589-8D78-8931B12B9C7F}"/>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9E4FBCE7-8EBC-43D2-9C7B-232E3B19B7D0}"/>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DBE223BE-B737-4C52-B38F-9BBF717DB2DA}"/>
              </a:ext>
            </a:extLst>
          </p:cNvPr>
          <p:cNvSpPr>
            <a:spLocks noGrp="1"/>
          </p:cNvSpPr>
          <p:nvPr>
            <p:ph type="dt" sz="half" idx="10"/>
          </p:nvPr>
        </p:nvSpPr>
        <p:spPr/>
        <p:txBody>
          <a:bodyPr/>
          <a:lstStyle/>
          <a:p>
            <a:fld id="{DD59380B-D91B-407C-927D-70569BA48F3A}" type="datetimeFigureOut">
              <a:rPr lang="en-GB" smtClean="0"/>
              <a:t>21/05/2023</a:t>
            </a:fld>
            <a:endParaRPr lang="en-GB"/>
          </a:p>
        </p:txBody>
      </p:sp>
      <p:sp>
        <p:nvSpPr>
          <p:cNvPr id="6" name="Footer Placeholder 5">
            <a:extLst>
              <a:ext uri="{FF2B5EF4-FFF2-40B4-BE49-F238E27FC236}">
                <a16:creationId xmlns:a16="http://schemas.microsoft.com/office/drawing/2014/main" id="{4B07A2D5-2F00-4061-B970-9C5E78AD5C96}"/>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3E7A5FE5-2061-4D40-A829-20950E6DF22A}"/>
              </a:ext>
            </a:extLst>
          </p:cNvPr>
          <p:cNvSpPr>
            <a:spLocks noGrp="1"/>
          </p:cNvSpPr>
          <p:nvPr>
            <p:ph type="sldNum" sz="quarter" idx="12"/>
          </p:nvPr>
        </p:nvSpPr>
        <p:spPr/>
        <p:txBody>
          <a:bodyPr/>
          <a:lstStyle/>
          <a:p>
            <a:fld id="{41B5F1CB-6152-4504-8AEF-D5CFAC83CC46}" type="slidenum">
              <a:rPr lang="en-GB" smtClean="0"/>
              <a:t>‹#›</a:t>
            </a:fld>
            <a:endParaRPr lang="en-GB"/>
          </a:p>
        </p:txBody>
      </p:sp>
    </p:spTree>
    <p:extLst>
      <p:ext uri="{BB962C8B-B14F-4D97-AF65-F5344CB8AC3E}">
        <p14:creationId xmlns:p14="http://schemas.microsoft.com/office/powerpoint/2010/main" val="120772442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44448D-1D18-4A38-8BED-05D040E67F73}"/>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44DF8DF2-AF9F-4298-91E8-A32BE4A354F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C72CEC70-2E6A-4422-BA0A-503233AD3623}"/>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7C8021C5-CF7D-461E-89CB-A5D92934DB2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0351F66B-B18C-4DBB-85B0-6D996545436C}"/>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82F1C1F0-21C5-4A99-BC23-F576906D5669}"/>
              </a:ext>
            </a:extLst>
          </p:cNvPr>
          <p:cNvSpPr>
            <a:spLocks noGrp="1"/>
          </p:cNvSpPr>
          <p:nvPr>
            <p:ph type="dt" sz="half" idx="10"/>
          </p:nvPr>
        </p:nvSpPr>
        <p:spPr/>
        <p:txBody>
          <a:bodyPr/>
          <a:lstStyle/>
          <a:p>
            <a:fld id="{DD59380B-D91B-407C-927D-70569BA48F3A}" type="datetimeFigureOut">
              <a:rPr lang="en-GB" smtClean="0"/>
              <a:t>21/05/2023</a:t>
            </a:fld>
            <a:endParaRPr lang="en-GB"/>
          </a:p>
        </p:txBody>
      </p:sp>
      <p:sp>
        <p:nvSpPr>
          <p:cNvPr id="8" name="Footer Placeholder 7">
            <a:extLst>
              <a:ext uri="{FF2B5EF4-FFF2-40B4-BE49-F238E27FC236}">
                <a16:creationId xmlns:a16="http://schemas.microsoft.com/office/drawing/2014/main" id="{C89D1532-4500-430B-B8CB-5F04CAB98613}"/>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AE6743EB-FD64-493D-A0B4-4721E403EF0A}"/>
              </a:ext>
            </a:extLst>
          </p:cNvPr>
          <p:cNvSpPr>
            <a:spLocks noGrp="1"/>
          </p:cNvSpPr>
          <p:nvPr>
            <p:ph type="sldNum" sz="quarter" idx="12"/>
          </p:nvPr>
        </p:nvSpPr>
        <p:spPr/>
        <p:txBody>
          <a:bodyPr/>
          <a:lstStyle/>
          <a:p>
            <a:fld id="{41B5F1CB-6152-4504-8AEF-D5CFAC83CC46}" type="slidenum">
              <a:rPr lang="en-GB" smtClean="0"/>
              <a:t>‹#›</a:t>
            </a:fld>
            <a:endParaRPr lang="en-GB"/>
          </a:p>
        </p:txBody>
      </p:sp>
    </p:spTree>
    <p:extLst>
      <p:ext uri="{BB962C8B-B14F-4D97-AF65-F5344CB8AC3E}">
        <p14:creationId xmlns:p14="http://schemas.microsoft.com/office/powerpoint/2010/main" val="40267576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6097A4-9C5F-443B-81E0-2D42A9445601}"/>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61D7E259-3228-4E59-A499-8E378A2FD418}"/>
              </a:ext>
            </a:extLst>
          </p:cNvPr>
          <p:cNvSpPr>
            <a:spLocks noGrp="1"/>
          </p:cNvSpPr>
          <p:nvPr>
            <p:ph type="dt" sz="half" idx="10"/>
          </p:nvPr>
        </p:nvSpPr>
        <p:spPr/>
        <p:txBody>
          <a:bodyPr/>
          <a:lstStyle/>
          <a:p>
            <a:fld id="{DD59380B-D91B-407C-927D-70569BA48F3A}" type="datetimeFigureOut">
              <a:rPr lang="en-GB" smtClean="0"/>
              <a:t>21/05/2023</a:t>
            </a:fld>
            <a:endParaRPr lang="en-GB"/>
          </a:p>
        </p:txBody>
      </p:sp>
      <p:sp>
        <p:nvSpPr>
          <p:cNvPr id="4" name="Footer Placeholder 3">
            <a:extLst>
              <a:ext uri="{FF2B5EF4-FFF2-40B4-BE49-F238E27FC236}">
                <a16:creationId xmlns:a16="http://schemas.microsoft.com/office/drawing/2014/main" id="{B8E431CB-0665-4CCC-A664-339BE765A326}"/>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FA274673-887E-42BD-B2A3-5F0E1A3192EF}"/>
              </a:ext>
            </a:extLst>
          </p:cNvPr>
          <p:cNvSpPr>
            <a:spLocks noGrp="1"/>
          </p:cNvSpPr>
          <p:nvPr>
            <p:ph type="sldNum" sz="quarter" idx="12"/>
          </p:nvPr>
        </p:nvSpPr>
        <p:spPr/>
        <p:txBody>
          <a:bodyPr/>
          <a:lstStyle/>
          <a:p>
            <a:fld id="{41B5F1CB-6152-4504-8AEF-D5CFAC83CC46}" type="slidenum">
              <a:rPr lang="en-GB" smtClean="0"/>
              <a:t>‹#›</a:t>
            </a:fld>
            <a:endParaRPr lang="en-GB"/>
          </a:p>
        </p:txBody>
      </p:sp>
    </p:spTree>
    <p:extLst>
      <p:ext uri="{BB962C8B-B14F-4D97-AF65-F5344CB8AC3E}">
        <p14:creationId xmlns:p14="http://schemas.microsoft.com/office/powerpoint/2010/main" val="134295693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E050863-FD2E-4020-BA60-9CD4C9415247}"/>
              </a:ext>
            </a:extLst>
          </p:cNvPr>
          <p:cNvSpPr>
            <a:spLocks noGrp="1"/>
          </p:cNvSpPr>
          <p:nvPr>
            <p:ph type="dt" sz="half" idx="10"/>
          </p:nvPr>
        </p:nvSpPr>
        <p:spPr/>
        <p:txBody>
          <a:bodyPr/>
          <a:lstStyle/>
          <a:p>
            <a:fld id="{DD59380B-D91B-407C-927D-70569BA48F3A}" type="datetimeFigureOut">
              <a:rPr lang="en-GB" smtClean="0"/>
              <a:t>21/05/2023</a:t>
            </a:fld>
            <a:endParaRPr lang="en-GB"/>
          </a:p>
        </p:txBody>
      </p:sp>
      <p:sp>
        <p:nvSpPr>
          <p:cNvPr id="3" name="Footer Placeholder 2">
            <a:extLst>
              <a:ext uri="{FF2B5EF4-FFF2-40B4-BE49-F238E27FC236}">
                <a16:creationId xmlns:a16="http://schemas.microsoft.com/office/drawing/2014/main" id="{0CAE95E0-7915-4C97-A210-87DB5B146901}"/>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719D29FB-9928-4C8F-9BBB-4B3AB19275C3}"/>
              </a:ext>
            </a:extLst>
          </p:cNvPr>
          <p:cNvSpPr>
            <a:spLocks noGrp="1"/>
          </p:cNvSpPr>
          <p:nvPr>
            <p:ph type="sldNum" sz="quarter" idx="12"/>
          </p:nvPr>
        </p:nvSpPr>
        <p:spPr/>
        <p:txBody>
          <a:bodyPr/>
          <a:lstStyle/>
          <a:p>
            <a:fld id="{41B5F1CB-6152-4504-8AEF-D5CFAC83CC46}" type="slidenum">
              <a:rPr lang="en-GB" smtClean="0"/>
              <a:t>‹#›</a:t>
            </a:fld>
            <a:endParaRPr lang="en-GB"/>
          </a:p>
        </p:txBody>
      </p:sp>
    </p:spTree>
    <p:extLst>
      <p:ext uri="{BB962C8B-B14F-4D97-AF65-F5344CB8AC3E}">
        <p14:creationId xmlns:p14="http://schemas.microsoft.com/office/powerpoint/2010/main" val="65684345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ADFE8-F1BE-4FDA-A230-B66ABF3E657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B303CDCB-93E0-4A81-AC47-52C4A72C6DE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4608193B-D869-4782-A780-13045CD12DA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9975F80C-971A-4544-942A-446C97EB6AB7}"/>
              </a:ext>
            </a:extLst>
          </p:cNvPr>
          <p:cNvSpPr>
            <a:spLocks noGrp="1"/>
          </p:cNvSpPr>
          <p:nvPr>
            <p:ph type="dt" sz="half" idx="10"/>
          </p:nvPr>
        </p:nvSpPr>
        <p:spPr/>
        <p:txBody>
          <a:bodyPr/>
          <a:lstStyle/>
          <a:p>
            <a:fld id="{DD59380B-D91B-407C-927D-70569BA48F3A}" type="datetimeFigureOut">
              <a:rPr lang="en-GB" smtClean="0"/>
              <a:t>21/05/2023</a:t>
            </a:fld>
            <a:endParaRPr lang="en-GB"/>
          </a:p>
        </p:txBody>
      </p:sp>
      <p:sp>
        <p:nvSpPr>
          <p:cNvPr id="6" name="Footer Placeholder 5">
            <a:extLst>
              <a:ext uri="{FF2B5EF4-FFF2-40B4-BE49-F238E27FC236}">
                <a16:creationId xmlns:a16="http://schemas.microsoft.com/office/drawing/2014/main" id="{211E34AC-1C0B-4C7A-8BF6-E8E7DF6CA4C6}"/>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EA990D7A-CFA2-4C8F-B6B7-E41456CCC810}"/>
              </a:ext>
            </a:extLst>
          </p:cNvPr>
          <p:cNvSpPr>
            <a:spLocks noGrp="1"/>
          </p:cNvSpPr>
          <p:nvPr>
            <p:ph type="sldNum" sz="quarter" idx="12"/>
          </p:nvPr>
        </p:nvSpPr>
        <p:spPr/>
        <p:txBody>
          <a:bodyPr/>
          <a:lstStyle/>
          <a:p>
            <a:fld id="{41B5F1CB-6152-4504-8AEF-D5CFAC83CC46}" type="slidenum">
              <a:rPr lang="en-GB" smtClean="0"/>
              <a:t>‹#›</a:t>
            </a:fld>
            <a:endParaRPr lang="en-GB"/>
          </a:p>
        </p:txBody>
      </p:sp>
    </p:spTree>
    <p:extLst>
      <p:ext uri="{BB962C8B-B14F-4D97-AF65-F5344CB8AC3E}">
        <p14:creationId xmlns:p14="http://schemas.microsoft.com/office/powerpoint/2010/main" val="19815652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D87BF5-A755-4AC3-8EFB-7046263B92D0}"/>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79C6D430-7E48-4891-A4BC-F39858565A2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D000659-4104-4CD5-8340-7E95D5D9110D}"/>
              </a:ext>
            </a:extLst>
          </p:cNvPr>
          <p:cNvSpPr>
            <a:spLocks noGrp="1"/>
          </p:cNvSpPr>
          <p:nvPr>
            <p:ph type="dt" sz="half" idx="10"/>
          </p:nvPr>
        </p:nvSpPr>
        <p:spPr/>
        <p:txBody>
          <a:bodyPr/>
          <a:lstStyle/>
          <a:p>
            <a:fld id="{9C61E5B8-709B-4A20-9261-BC26519FE42D}" type="datetimeFigureOut">
              <a:rPr lang="en-GB" smtClean="0"/>
              <a:t>21/05/2023</a:t>
            </a:fld>
            <a:endParaRPr lang="en-GB"/>
          </a:p>
        </p:txBody>
      </p:sp>
      <p:sp>
        <p:nvSpPr>
          <p:cNvPr id="5" name="Footer Placeholder 4">
            <a:extLst>
              <a:ext uri="{FF2B5EF4-FFF2-40B4-BE49-F238E27FC236}">
                <a16:creationId xmlns:a16="http://schemas.microsoft.com/office/drawing/2014/main" id="{7962FE20-E5B9-48D8-8EDE-B96E7378304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F64BCA2-4DFC-40C6-B6CC-BDC237AF732B}"/>
              </a:ext>
            </a:extLst>
          </p:cNvPr>
          <p:cNvSpPr>
            <a:spLocks noGrp="1"/>
          </p:cNvSpPr>
          <p:nvPr>
            <p:ph type="sldNum" sz="quarter" idx="12"/>
          </p:nvPr>
        </p:nvSpPr>
        <p:spPr/>
        <p:txBody>
          <a:bodyPr/>
          <a:lstStyle/>
          <a:p>
            <a:fld id="{86AF325C-155B-4419-BA0F-251816850A2C}" type="slidenum">
              <a:rPr lang="en-GB" smtClean="0"/>
              <a:t>‹#›</a:t>
            </a:fld>
            <a:endParaRPr lang="en-GB"/>
          </a:p>
        </p:txBody>
      </p:sp>
    </p:spTree>
    <p:extLst>
      <p:ext uri="{BB962C8B-B14F-4D97-AF65-F5344CB8AC3E}">
        <p14:creationId xmlns:p14="http://schemas.microsoft.com/office/powerpoint/2010/main" val="272774554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FB5717-0EC9-4563-9AEE-2062DAFFD96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85AE5745-E50F-4B9D-AE5A-D4ABF0542FB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E8FDDB0C-F95C-48B2-BC5C-8EA5ACC052C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E2915512-8D49-46EA-8F36-CAC15D5D0048}"/>
              </a:ext>
            </a:extLst>
          </p:cNvPr>
          <p:cNvSpPr>
            <a:spLocks noGrp="1"/>
          </p:cNvSpPr>
          <p:nvPr>
            <p:ph type="dt" sz="half" idx="10"/>
          </p:nvPr>
        </p:nvSpPr>
        <p:spPr/>
        <p:txBody>
          <a:bodyPr/>
          <a:lstStyle/>
          <a:p>
            <a:fld id="{DD59380B-D91B-407C-927D-70569BA48F3A}" type="datetimeFigureOut">
              <a:rPr lang="en-GB" smtClean="0"/>
              <a:t>21/05/2023</a:t>
            </a:fld>
            <a:endParaRPr lang="en-GB"/>
          </a:p>
        </p:txBody>
      </p:sp>
      <p:sp>
        <p:nvSpPr>
          <p:cNvPr id="6" name="Footer Placeholder 5">
            <a:extLst>
              <a:ext uri="{FF2B5EF4-FFF2-40B4-BE49-F238E27FC236}">
                <a16:creationId xmlns:a16="http://schemas.microsoft.com/office/drawing/2014/main" id="{1F54BEED-9F2E-4842-AFD7-4B7A47E819BF}"/>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CD386724-676C-4F4F-B517-799EC2CAD1BD}"/>
              </a:ext>
            </a:extLst>
          </p:cNvPr>
          <p:cNvSpPr>
            <a:spLocks noGrp="1"/>
          </p:cNvSpPr>
          <p:nvPr>
            <p:ph type="sldNum" sz="quarter" idx="12"/>
          </p:nvPr>
        </p:nvSpPr>
        <p:spPr/>
        <p:txBody>
          <a:bodyPr/>
          <a:lstStyle/>
          <a:p>
            <a:fld id="{41B5F1CB-6152-4504-8AEF-D5CFAC83CC46}" type="slidenum">
              <a:rPr lang="en-GB" smtClean="0"/>
              <a:t>‹#›</a:t>
            </a:fld>
            <a:endParaRPr lang="en-GB"/>
          </a:p>
        </p:txBody>
      </p:sp>
    </p:spTree>
    <p:extLst>
      <p:ext uri="{BB962C8B-B14F-4D97-AF65-F5344CB8AC3E}">
        <p14:creationId xmlns:p14="http://schemas.microsoft.com/office/powerpoint/2010/main" val="104461857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5E66B3-A414-43BB-A1EB-B5D5C3F4C8D8}"/>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8E92E20F-8B1A-4BFF-A3FF-DF7B4D933398}"/>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AA34DBD-B779-44DB-9441-7ECA650930EA}"/>
              </a:ext>
            </a:extLst>
          </p:cNvPr>
          <p:cNvSpPr>
            <a:spLocks noGrp="1"/>
          </p:cNvSpPr>
          <p:nvPr>
            <p:ph type="dt" sz="half" idx="10"/>
          </p:nvPr>
        </p:nvSpPr>
        <p:spPr/>
        <p:txBody>
          <a:bodyPr/>
          <a:lstStyle/>
          <a:p>
            <a:fld id="{DD59380B-D91B-407C-927D-70569BA48F3A}" type="datetimeFigureOut">
              <a:rPr lang="en-GB" smtClean="0"/>
              <a:t>21/05/2023</a:t>
            </a:fld>
            <a:endParaRPr lang="en-GB"/>
          </a:p>
        </p:txBody>
      </p:sp>
      <p:sp>
        <p:nvSpPr>
          <p:cNvPr id="5" name="Footer Placeholder 4">
            <a:extLst>
              <a:ext uri="{FF2B5EF4-FFF2-40B4-BE49-F238E27FC236}">
                <a16:creationId xmlns:a16="http://schemas.microsoft.com/office/drawing/2014/main" id="{836757AF-4C87-4F81-815B-8BE89891601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7F5B8C8-12D7-44FE-B509-F9012A45C946}"/>
              </a:ext>
            </a:extLst>
          </p:cNvPr>
          <p:cNvSpPr>
            <a:spLocks noGrp="1"/>
          </p:cNvSpPr>
          <p:nvPr>
            <p:ph type="sldNum" sz="quarter" idx="12"/>
          </p:nvPr>
        </p:nvSpPr>
        <p:spPr/>
        <p:txBody>
          <a:bodyPr/>
          <a:lstStyle/>
          <a:p>
            <a:fld id="{41B5F1CB-6152-4504-8AEF-D5CFAC83CC46}" type="slidenum">
              <a:rPr lang="en-GB" smtClean="0"/>
              <a:t>‹#›</a:t>
            </a:fld>
            <a:endParaRPr lang="en-GB"/>
          </a:p>
        </p:txBody>
      </p:sp>
    </p:spTree>
    <p:extLst>
      <p:ext uri="{BB962C8B-B14F-4D97-AF65-F5344CB8AC3E}">
        <p14:creationId xmlns:p14="http://schemas.microsoft.com/office/powerpoint/2010/main" val="76999453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5813F63-E0F3-418C-8AA6-0E1387BC4EC8}"/>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818947B5-50E2-4DD2-8C11-C4A590E2ADF7}"/>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F713D1BD-914C-47AF-8F9B-A6CB1174B2FA}"/>
              </a:ext>
            </a:extLst>
          </p:cNvPr>
          <p:cNvSpPr>
            <a:spLocks noGrp="1"/>
          </p:cNvSpPr>
          <p:nvPr>
            <p:ph type="dt" sz="half" idx="10"/>
          </p:nvPr>
        </p:nvSpPr>
        <p:spPr/>
        <p:txBody>
          <a:bodyPr/>
          <a:lstStyle/>
          <a:p>
            <a:fld id="{DD59380B-D91B-407C-927D-70569BA48F3A}" type="datetimeFigureOut">
              <a:rPr lang="en-GB" smtClean="0"/>
              <a:t>21/05/2023</a:t>
            </a:fld>
            <a:endParaRPr lang="en-GB"/>
          </a:p>
        </p:txBody>
      </p:sp>
      <p:sp>
        <p:nvSpPr>
          <p:cNvPr id="5" name="Footer Placeholder 4">
            <a:extLst>
              <a:ext uri="{FF2B5EF4-FFF2-40B4-BE49-F238E27FC236}">
                <a16:creationId xmlns:a16="http://schemas.microsoft.com/office/drawing/2014/main" id="{43B06522-11B0-4686-82B8-335CF15C407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A43A485-576F-4696-A27B-A51E945437DF}"/>
              </a:ext>
            </a:extLst>
          </p:cNvPr>
          <p:cNvSpPr>
            <a:spLocks noGrp="1"/>
          </p:cNvSpPr>
          <p:nvPr>
            <p:ph type="sldNum" sz="quarter" idx="12"/>
          </p:nvPr>
        </p:nvSpPr>
        <p:spPr/>
        <p:txBody>
          <a:bodyPr/>
          <a:lstStyle/>
          <a:p>
            <a:fld id="{41B5F1CB-6152-4504-8AEF-D5CFAC83CC46}" type="slidenum">
              <a:rPr lang="en-GB" smtClean="0"/>
              <a:t>‹#›</a:t>
            </a:fld>
            <a:endParaRPr lang="en-GB"/>
          </a:p>
        </p:txBody>
      </p:sp>
    </p:spTree>
    <p:extLst>
      <p:ext uri="{BB962C8B-B14F-4D97-AF65-F5344CB8AC3E}">
        <p14:creationId xmlns:p14="http://schemas.microsoft.com/office/powerpoint/2010/main" val="342626975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FC291693-A88A-4EA0-A9C1-0616D1CCA234}"/>
              </a:ext>
            </a:extLst>
          </p:cNvPr>
          <p:cNvSpPr>
            <a:spLocks noGrp="1"/>
          </p:cNvSpPr>
          <p:nvPr>
            <p:ph type="dt" sz="half" idx="10"/>
          </p:nvPr>
        </p:nvSpPr>
        <p:spPr/>
        <p:txBody>
          <a:bodyPr/>
          <a:lstStyle>
            <a:lvl1pPr>
              <a:defRPr/>
            </a:lvl1pPr>
          </a:lstStyle>
          <a:p>
            <a:pPr>
              <a:defRPr/>
            </a:pPr>
            <a:fld id="{3A63E393-D1EC-4712-84FE-C4179C24650F}" type="datetimeFigureOut">
              <a:rPr lang="en-GB"/>
              <a:pPr>
                <a:defRPr/>
              </a:pPr>
              <a:t>21/05/2023</a:t>
            </a:fld>
            <a:endParaRPr lang="en-GB"/>
          </a:p>
        </p:txBody>
      </p:sp>
      <p:sp>
        <p:nvSpPr>
          <p:cNvPr id="5" name="Footer Placeholder 4">
            <a:extLst>
              <a:ext uri="{FF2B5EF4-FFF2-40B4-BE49-F238E27FC236}">
                <a16:creationId xmlns:a16="http://schemas.microsoft.com/office/drawing/2014/main" id="{DC22DD79-0AAA-4220-8D31-759AD7C5FCA8}"/>
              </a:ext>
            </a:extLst>
          </p:cNvPr>
          <p:cNvSpPr>
            <a:spLocks noGrp="1"/>
          </p:cNvSpPr>
          <p:nvPr>
            <p:ph type="ftr" sz="quarter" idx="11"/>
          </p:nvPr>
        </p:nvSpPr>
        <p:spPr/>
        <p:txBody>
          <a:bodyPr/>
          <a:lstStyle>
            <a:lvl1pPr>
              <a:defRPr/>
            </a:lvl1pPr>
          </a:lstStyle>
          <a:p>
            <a:pPr>
              <a:defRPr/>
            </a:pPr>
            <a:endParaRPr lang="en-GB"/>
          </a:p>
        </p:txBody>
      </p:sp>
      <p:sp>
        <p:nvSpPr>
          <p:cNvPr id="6" name="Slide Number Placeholder 5">
            <a:extLst>
              <a:ext uri="{FF2B5EF4-FFF2-40B4-BE49-F238E27FC236}">
                <a16:creationId xmlns:a16="http://schemas.microsoft.com/office/drawing/2014/main" id="{F746B505-1F35-4B89-9D77-0B75682B79B2}"/>
              </a:ext>
            </a:extLst>
          </p:cNvPr>
          <p:cNvSpPr>
            <a:spLocks noGrp="1"/>
          </p:cNvSpPr>
          <p:nvPr>
            <p:ph type="sldNum" sz="quarter" idx="12"/>
          </p:nvPr>
        </p:nvSpPr>
        <p:spPr/>
        <p:txBody>
          <a:bodyPr/>
          <a:lstStyle>
            <a:lvl1pPr>
              <a:defRPr/>
            </a:lvl1pPr>
          </a:lstStyle>
          <a:p>
            <a:pPr>
              <a:defRPr/>
            </a:pPr>
            <a:fld id="{CCBF9A98-CDD8-4207-878A-B2A8964AA336}" type="slidenum">
              <a:rPr lang="en-GB"/>
              <a:pPr>
                <a:defRPr/>
              </a:pPr>
              <a:t>‹#›</a:t>
            </a:fld>
            <a:endParaRPr lang="en-GB"/>
          </a:p>
        </p:txBody>
      </p:sp>
    </p:spTree>
    <p:extLst>
      <p:ext uri="{BB962C8B-B14F-4D97-AF65-F5344CB8AC3E}">
        <p14:creationId xmlns:p14="http://schemas.microsoft.com/office/powerpoint/2010/main" val="254373646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67740937-6861-4AFF-A246-DC5712A318F0}"/>
              </a:ext>
            </a:extLst>
          </p:cNvPr>
          <p:cNvSpPr>
            <a:spLocks noGrp="1"/>
          </p:cNvSpPr>
          <p:nvPr>
            <p:ph type="dt" sz="half" idx="10"/>
          </p:nvPr>
        </p:nvSpPr>
        <p:spPr/>
        <p:txBody>
          <a:bodyPr/>
          <a:lstStyle>
            <a:lvl1pPr>
              <a:defRPr/>
            </a:lvl1pPr>
          </a:lstStyle>
          <a:p>
            <a:pPr>
              <a:defRPr/>
            </a:pPr>
            <a:fld id="{8C0248F1-A1BE-49BF-BAFE-53EB9976C217}" type="datetimeFigureOut">
              <a:rPr lang="en-GB"/>
              <a:pPr>
                <a:defRPr/>
              </a:pPr>
              <a:t>21/05/2023</a:t>
            </a:fld>
            <a:endParaRPr lang="en-GB"/>
          </a:p>
        </p:txBody>
      </p:sp>
      <p:sp>
        <p:nvSpPr>
          <p:cNvPr id="5" name="Footer Placeholder 4">
            <a:extLst>
              <a:ext uri="{FF2B5EF4-FFF2-40B4-BE49-F238E27FC236}">
                <a16:creationId xmlns:a16="http://schemas.microsoft.com/office/drawing/2014/main" id="{8759EDA3-2855-4F76-8D68-7F83E13F791B}"/>
              </a:ext>
            </a:extLst>
          </p:cNvPr>
          <p:cNvSpPr>
            <a:spLocks noGrp="1"/>
          </p:cNvSpPr>
          <p:nvPr>
            <p:ph type="ftr" sz="quarter" idx="11"/>
          </p:nvPr>
        </p:nvSpPr>
        <p:spPr/>
        <p:txBody>
          <a:bodyPr/>
          <a:lstStyle>
            <a:lvl1pPr>
              <a:defRPr/>
            </a:lvl1pPr>
          </a:lstStyle>
          <a:p>
            <a:pPr>
              <a:defRPr/>
            </a:pPr>
            <a:endParaRPr lang="en-GB"/>
          </a:p>
        </p:txBody>
      </p:sp>
      <p:sp>
        <p:nvSpPr>
          <p:cNvPr id="6" name="Slide Number Placeholder 5">
            <a:extLst>
              <a:ext uri="{FF2B5EF4-FFF2-40B4-BE49-F238E27FC236}">
                <a16:creationId xmlns:a16="http://schemas.microsoft.com/office/drawing/2014/main" id="{9F838786-CCD5-4E51-99B0-8408688EB614}"/>
              </a:ext>
            </a:extLst>
          </p:cNvPr>
          <p:cNvSpPr>
            <a:spLocks noGrp="1"/>
          </p:cNvSpPr>
          <p:nvPr>
            <p:ph type="sldNum" sz="quarter" idx="12"/>
          </p:nvPr>
        </p:nvSpPr>
        <p:spPr/>
        <p:txBody>
          <a:bodyPr/>
          <a:lstStyle>
            <a:lvl1pPr>
              <a:defRPr/>
            </a:lvl1pPr>
          </a:lstStyle>
          <a:p>
            <a:pPr>
              <a:defRPr/>
            </a:pPr>
            <a:fld id="{932F1548-F089-4EBE-8096-BE8FF6672320}" type="slidenum">
              <a:rPr lang="en-GB"/>
              <a:pPr>
                <a:defRPr/>
              </a:pPr>
              <a:t>‹#›</a:t>
            </a:fld>
            <a:endParaRPr lang="en-GB"/>
          </a:p>
        </p:txBody>
      </p:sp>
    </p:spTree>
    <p:extLst>
      <p:ext uri="{BB962C8B-B14F-4D97-AF65-F5344CB8AC3E}">
        <p14:creationId xmlns:p14="http://schemas.microsoft.com/office/powerpoint/2010/main" val="375739135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3B043D5-515E-4EC1-AC44-56D7675FF923}"/>
              </a:ext>
            </a:extLst>
          </p:cNvPr>
          <p:cNvSpPr>
            <a:spLocks noGrp="1"/>
          </p:cNvSpPr>
          <p:nvPr>
            <p:ph type="dt" sz="half" idx="10"/>
          </p:nvPr>
        </p:nvSpPr>
        <p:spPr/>
        <p:txBody>
          <a:bodyPr/>
          <a:lstStyle>
            <a:lvl1pPr>
              <a:defRPr/>
            </a:lvl1pPr>
          </a:lstStyle>
          <a:p>
            <a:pPr>
              <a:defRPr/>
            </a:pPr>
            <a:fld id="{12CAFDCC-0782-4E45-AA1B-A7A4CF6D9E3E}" type="datetimeFigureOut">
              <a:rPr lang="en-GB"/>
              <a:pPr>
                <a:defRPr/>
              </a:pPr>
              <a:t>21/05/2023</a:t>
            </a:fld>
            <a:endParaRPr lang="en-GB"/>
          </a:p>
        </p:txBody>
      </p:sp>
      <p:sp>
        <p:nvSpPr>
          <p:cNvPr id="5" name="Footer Placeholder 4">
            <a:extLst>
              <a:ext uri="{FF2B5EF4-FFF2-40B4-BE49-F238E27FC236}">
                <a16:creationId xmlns:a16="http://schemas.microsoft.com/office/drawing/2014/main" id="{BE6325B5-BA13-4A34-B0BF-40B83DC9ED4E}"/>
              </a:ext>
            </a:extLst>
          </p:cNvPr>
          <p:cNvSpPr>
            <a:spLocks noGrp="1"/>
          </p:cNvSpPr>
          <p:nvPr>
            <p:ph type="ftr" sz="quarter" idx="11"/>
          </p:nvPr>
        </p:nvSpPr>
        <p:spPr/>
        <p:txBody>
          <a:bodyPr/>
          <a:lstStyle>
            <a:lvl1pPr>
              <a:defRPr/>
            </a:lvl1pPr>
          </a:lstStyle>
          <a:p>
            <a:pPr>
              <a:defRPr/>
            </a:pPr>
            <a:endParaRPr lang="en-GB"/>
          </a:p>
        </p:txBody>
      </p:sp>
      <p:sp>
        <p:nvSpPr>
          <p:cNvPr id="6" name="Slide Number Placeholder 5">
            <a:extLst>
              <a:ext uri="{FF2B5EF4-FFF2-40B4-BE49-F238E27FC236}">
                <a16:creationId xmlns:a16="http://schemas.microsoft.com/office/drawing/2014/main" id="{ECBB9DA6-9257-4AB7-87AA-45D899E3AB60}"/>
              </a:ext>
            </a:extLst>
          </p:cNvPr>
          <p:cNvSpPr>
            <a:spLocks noGrp="1"/>
          </p:cNvSpPr>
          <p:nvPr>
            <p:ph type="sldNum" sz="quarter" idx="12"/>
          </p:nvPr>
        </p:nvSpPr>
        <p:spPr/>
        <p:txBody>
          <a:bodyPr/>
          <a:lstStyle>
            <a:lvl1pPr>
              <a:defRPr/>
            </a:lvl1pPr>
          </a:lstStyle>
          <a:p>
            <a:pPr>
              <a:defRPr/>
            </a:pPr>
            <a:fld id="{C7DAA15B-8EDE-474D-935C-1604A369CC55}" type="slidenum">
              <a:rPr lang="en-GB"/>
              <a:pPr>
                <a:defRPr/>
              </a:pPr>
              <a:t>‹#›</a:t>
            </a:fld>
            <a:endParaRPr lang="en-GB"/>
          </a:p>
        </p:txBody>
      </p:sp>
    </p:spTree>
    <p:extLst>
      <p:ext uri="{BB962C8B-B14F-4D97-AF65-F5344CB8AC3E}">
        <p14:creationId xmlns:p14="http://schemas.microsoft.com/office/powerpoint/2010/main" val="206096320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3">
            <a:extLst>
              <a:ext uri="{FF2B5EF4-FFF2-40B4-BE49-F238E27FC236}">
                <a16:creationId xmlns:a16="http://schemas.microsoft.com/office/drawing/2014/main" id="{CA7FCB57-9C9F-4E4C-9FF1-9B88B9C59FF6}"/>
              </a:ext>
            </a:extLst>
          </p:cNvPr>
          <p:cNvSpPr>
            <a:spLocks noGrp="1"/>
          </p:cNvSpPr>
          <p:nvPr>
            <p:ph type="dt" sz="half" idx="10"/>
          </p:nvPr>
        </p:nvSpPr>
        <p:spPr/>
        <p:txBody>
          <a:bodyPr/>
          <a:lstStyle>
            <a:lvl1pPr>
              <a:defRPr/>
            </a:lvl1pPr>
          </a:lstStyle>
          <a:p>
            <a:pPr>
              <a:defRPr/>
            </a:pPr>
            <a:fld id="{04A7BFB0-3DDE-4A28-94F3-97E2D891AA4B}" type="datetimeFigureOut">
              <a:rPr lang="en-GB"/>
              <a:pPr>
                <a:defRPr/>
              </a:pPr>
              <a:t>21/05/2023</a:t>
            </a:fld>
            <a:endParaRPr lang="en-GB"/>
          </a:p>
        </p:txBody>
      </p:sp>
      <p:sp>
        <p:nvSpPr>
          <p:cNvPr id="6" name="Footer Placeholder 4">
            <a:extLst>
              <a:ext uri="{FF2B5EF4-FFF2-40B4-BE49-F238E27FC236}">
                <a16:creationId xmlns:a16="http://schemas.microsoft.com/office/drawing/2014/main" id="{C5C29F08-245B-40A1-AEA0-C404E34FE8C6}"/>
              </a:ext>
            </a:extLst>
          </p:cNvPr>
          <p:cNvSpPr>
            <a:spLocks noGrp="1"/>
          </p:cNvSpPr>
          <p:nvPr>
            <p:ph type="ftr" sz="quarter" idx="11"/>
          </p:nvPr>
        </p:nvSpPr>
        <p:spPr/>
        <p:txBody>
          <a:bodyPr/>
          <a:lstStyle>
            <a:lvl1pPr>
              <a:defRPr/>
            </a:lvl1pPr>
          </a:lstStyle>
          <a:p>
            <a:pPr>
              <a:defRPr/>
            </a:pPr>
            <a:endParaRPr lang="en-GB"/>
          </a:p>
        </p:txBody>
      </p:sp>
      <p:sp>
        <p:nvSpPr>
          <p:cNvPr id="7" name="Slide Number Placeholder 5">
            <a:extLst>
              <a:ext uri="{FF2B5EF4-FFF2-40B4-BE49-F238E27FC236}">
                <a16:creationId xmlns:a16="http://schemas.microsoft.com/office/drawing/2014/main" id="{A614500C-67B0-4BA2-88CD-87A024499EC7}"/>
              </a:ext>
            </a:extLst>
          </p:cNvPr>
          <p:cNvSpPr>
            <a:spLocks noGrp="1"/>
          </p:cNvSpPr>
          <p:nvPr>
            <p:ph type="sldNum" sz="quarter" idx="12"/>
          </p:nvPr>
        </p:nvSpPr>
        <p:spPr/>
        <p:txBody>
          <a:bodyPr/>
          <a:lstStyle>
            <a:lvl1pPr>
              <a:defRPr/>
            </a:lvl1pPr>
          </a:lstStyle>
          <a:p>
            <a:pPr>
              <a:defRPr/>
            </a:pPr>
            <a:fld id="{04BAF5FF-55F3-4FFC-83BA-E257658E1041}" type="slidenum">
              <a:rPr lang="en-GB"/>
              <a:pPr>
                <a:defRPr/>
              </a:pPr>
              <a:t>‹#›</a:t>
            </a:fld>
            <a:endParaRPr lang="en-GB"/>
          </a:p>
        </p:txBody>
      </p:sp>
    </p:spTree>
    <p:extLst>
      <p:ext uri="{BB962C8B-B14F-4D97-AF65-F5344CB8AC3E}">
        <p14:creationId xmlns:p14="http://schemas.microsoft.com/office/powerpoint/2010/main" val="364371514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3">
            <a:extLst>
              <a:ext uri="{FF2B5EF4-FFF2-40B4-BE49-F238E27FC236}">
                <a16:creationId xmlns:a16="http://schemas.microsoft.com/office/drawing/2014/main" id="{C6980265-EEDB-4B28-8D8C-B594B4746AC6}"/>
              </a:ext>
            </a:extLst>
          </p:cNvPr>
          <p:cNvSpPr>
            <a:spLocks noGrp="1"/>
          </p:cNvSpPr>
          <p:nvPr>
            <p:ph type="dt" sz="half" idx="10"/>
          </p:nvPr>
        </p:nvSpPr>
        <p:spPr/>
        <p:txBody>
          <a:bodyPr/>
          <a:lstStyle>
            <a:lvl1pPr>
              <a:defRPr/>
            </a:lvl1pPr>
          </a:lstStyle>
          <a:p>
            <a:pPr>
              <a:defRPr/>
            </a:pPr>
            <a:fld id="{01F744FB-907F-4CC4-9EE0-C79325095E11}" type="datetimeFigureOut">
              <a:rPr lang="en-GB"/>
              <a:pPr>
                <a:defRPr/>
              </a:pPr>
              <a:t>21/05/2023</a:t>
            </a:fld>
            <a:endParaRPr lang="en-GB"/>
          </a:p>
        </p:txBody>
      </p:sp>
      <p:sp>
        <p:nvSpPr>
          <p:cNvPr id="8" name="Footer Placeholder 4">
            <a:extLst>
              <a:ext uri="{FF2B5EF4-FFF2-40B4-BE49-F238E27FC236}">
                <a16:creationId xmlns:a16="http://schemas.microsoft.com/office/drawing/2014/main" id="{35474AF4-96D7-461D-B32C-305093E50FBF}"/>
              </a:ext>
            </a:extLst>
          </p:cNvPr>
          <p:cNvSpPr>
            <a:spLocks noGrp="1"/>
          </p:cNvSpPr>
          <p:nvPr>
            <p:ph type="ftr" sz="quarter" idx="11"/>
          </p:nvPr>
        </p:nvSpPr>
        <p:spPr/>
        <p:txBody>
          <a:bodyPr/>
          <a:lstStyle>
            <a:lvl1pPr>
              <a:defRPr/>
            </a:lvl1pPr>
          </a:lstStyle>
          <a:p>
            <a:pPr>
              <a:defRPr/>
            </a:pPr>
            <a:endParaRPr lang="en-GB"/>
          </a:p>
        </p:txBody>
      </p:sp>
      <p:sp>
        <p:nvSpPr>
          <p:cNvPr id="9" name="Slide Number Placeholder 5">
            <a:extLst>
              <a:ext uri="{FF2B5EF4-FFF2-40B4-BE49-F238E27FC236}">
                <a16:creationId xmlns:a16="http://schemas.microsoft.com/office/drawing/2014/main" id="{44E14C16-A40A-40FF-A64C-05E8B0B87F96}"/>
              </a:ext>
            </a:extLst>
          </p:cNvPr>
          <p:cNvSpPr>
            <a:spLocks noGrp="1"/>
          </p:cNvSpPr>
          <p:nvPr>
            <p:ph type="sldNum" sz="quarter" idx="12"/>
          </p:nvPr>
        </p:nvSpPr>
        <p:spPr/>
        <p:txBody>
          <a:bodyPr/>
          <a:lstStyle>
            <a:lvl1pPr>
              <a:defRPr/>
            </a:lvl1pPr>
          </a:lstStyle>
          <a:p>
            <a:pPr>
              <a:defRPr/>
            </a:pPr>
            <a:fld id="{582A0BE7-6C65-47E0-9E3C-9E8800E1A0E6}" type="slidenum">
              <a:rPr lang="en-GB"/>
              <a:pPr>
                <a:defRPr/>
              </a:pPr>
              <a:t>‹#›</a:t>
            </a:fld>
            <a:endParaRPr lang="en-GB"/>
          </a:p>
        </p:txBody>
      </p:sp>
    </p:spTree>
    <p:extLst>
      <p:ext uri="{BB962C8B-B14F-4D97-AF65-F5344CB8AC3E}">
        <p14:creationId xmlns:p14="http://schemas.microsoft.com/office/powerpoint/2010/main" val="365815929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3">
            <a:extLst>
              <a:ext uri="{FF2B5EF4-FFF2-40B4-BE49-F238E27FC236}">
                <a16:creationId xmlns:a16="http://schemas.microsoft.com/office/drawing/2014/main" id="{1A57EF5F-3C0A-4F97-9BB1-3F34CCBF3C47}"/>
              </a:ext>
            </a:extLst>
          </p:cNvPr>
          <p:cNvSpPr>
            <a:spLocks noGrp="1"/>
          </p:cNvSpPr>
          <p:nvPr>
            <p:ph type="dt" sz="half" idx="10"/>
          </p:nvPr>
        </p:nvSpPr>
        <p:spPr/>
        <p:txBody>
          <a:bodyPr/>
          <a:lstStyle>
            <a:lvl1pPr>
              <a:defRPr/>
            </a:lvl1pPr>
          </a:lstStyle>
          <a:p>
            <a:pPr>
              <a:defRPr/>
            </a:pPr>
            <a:fld id="{9B83F6EB-4D87-44CF-8F09-3BB953EC3FD2}" type="datetimeFigureOut">
              <a:rPr lang="en-GB"/>
              <a:pPr>
                <a:defRPr/>
              </a:pPr>
              <a:t>21/05/2023</a:t>
            </a:fld>
            <a:endParaRPr lang="en-GB"/>
          </a:p>
        </p:txBody>
      </p:sp>
      <p:sp>
        <p:nvSpPr>
          <p:cNvPr id="4" name="Footer Placeholder 4">
            <a:extLst>
              <a:ext uri="{FF2B5EF4-FFF2-40B4-BE49-F238E27FC236}">
                <a16:creationId xmlns:a16="http://schemas.microsoft.com/office/drawing/2014/main" id="{53B71C3D-C0BC-48C3-B929-8E35C1F18F47}"/>
              </a:ext>
            </a:extLst>
          </p:cNvPr>
          <p:cNvSpPr>
            <a:spLocks noGrp="1"/>
          </p:cNvSpPr>
          <p:nvPr>
            <p:ph type="ftr" sz="quarter" idx="11"/>
          </p:nvPr>
        </p:nvSpPr>
        <p:spPr/>
        <p:txBody>
          <a:bodyPr/>
          <a:lstStyle>
            <a:lvl1pPr>
              <a:defRPr/>
            </a:lvl1pPr>
          </a:lstStyle>
          <a:p>
            <a:pPr>
              <a:defRPr/>
            </a:pPr>
            <a:endParaRPr lang="en-GB"/>
          </a:p>
        </p:txBody>
      </p:sp>
      <p:sp>
        <p:nvSpPr>
          <p:cNvPr id="5" name="Slide Number Placeholder 5">
            <a:extLst>
              <a:ext uri="{FF2B5EF4-FFF2-40B4-BE49-F238E27FC236}">
                <a16:creationId xmlns:a16="http://schemas.microsoft.com/office/drawing/2014/main" id="{68A57221-F6B4-429F-A98B-F6C25A97A091}"/>
              </a:ext>
            </a:extLst>
          </p:cNvPr>
          <p:cNvSpPr>
            <a:spLocks noGrp="1"/>
          </p:cNvSpPr>
          <p:nvPr>
            <p:ph type="sldNum" sz="quarter" idx="12"/>
          </p:nvPr>
        </p:nvSpPr>
        <p:spPr/>
        <p:txBody>
          <a:bodyPr/>
          <a:lstStyle>
            <a:lvl1pPr>
              <a:defRPr/>
            </a:lvl1pPr>
          </a:lstStyle>
          <a:p>
            <a:pPr>
              <a:defRPr/>
            </a:pPr>
            <a:fld id="{55908206-8C3C-4506-A102-8B338A57A4A2}" type="slidenum">
              <a:rPr lang="en-GB"/>
              <a:pPr>
                <a:defRPr/>
              </a:pPr>
              <a:t>‹#›</a:t>
            </a:fld>
            <a:endParaRPr lang="en-GB"/>
          </a:p>
        </p:txBody>
      </p:sp>
    </p:spTree>
    <p:extLst>
      <p:ext uri="{BB962C8B-B14F-4D97-AF65-F5344CB8AC3E}">
        <p14:creationId xmlns:p14="http://schemas.microsoft.com/office/powerpoint/2010/main" val="181434564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33A343C5-9138-433E-8C51-55C6921B3623}"/>
              </a:ext>
            </a:extLst>
          </p:cNvPr>
          <p:cNvSpPr>
            <a:spLocks noGrp="1"/>
          </p:cNvSpPr>
          <p:nvPr>
            <p:ph type="dt" sz="half" idx="10"/>
          </p:nvPr>
        </p:nvSpPr>
        <p:spPr/>
        <p:txBody>
          <a:bodyPr/>
          <a:lstStyle>
            <a:lvl1pPr>
              <a:defRPr/>
            </a:lvl1pPr>
          </a:lstStyle>
          <a:p>
            <a:pPr>
              <a:defRPr/>
            </a:pPr>
            <a:fld id="{48926775-B495-4618-9206-2D19537248B2}" type="datetimeFigureOut">
              <a:rPr lang="en-GB"/>
              <a:pPr>
                <a:defRPr/>
              </a:pPr>
              <a:t>21/05/2023</a:t>
            </a:fld>
            <a:endParaRPr lang="en-GB"/>
          </a:p>
        </p:txBody>
      </p:sp>
      <p:sp>
        <p:nvSpPr>
          <p:cNvPr id="3" name="Footer Placeholder 4">
            <a:extLst>
              <a:ext uri="{FF2B5EF4-FFF2-40B4-BE49-F238E27FC236}">
                <a16:creationId xmlns:a16="http://schemas.microsoft.com/office/drawing/2014/main" id="{508CB869-86CF-414C-A4E8-8CCF1C36F24A}"/>
              </a:ext>
            </a:extLst>
          </p:cNvPr>
          <p:cNvSpPr>
            <a:spLocks noGrp="1"/>
          </p:cNvSpPr>
          <p:nvPr>
            <p:ph type="ftr" sz="quarter" idx="11"/>
          </p:nvPr>
        </p:nvSpPr>
        <p:spPr/>
        <p:txBody>
          <a:bodyPr/>
          <a:lstStyle>
            <a:lvl1pPr>
              <a:defRPr/>
            </a:lvl1pPr>
          </a:lstStyle>
          <a:p>
            <a:pPr>
              <a:defRPr/>
            </a:pPr>
            <a:endParaRPr lang="en-GB"/>
          </a:p>
        </p:txBody>
      </p:sp>
      <p:sp>
        <p:nvSpPr>
          <p:cNvPr id="4" name="Slide Number Placeholder 5">
            <a:extLst>
              <a:ext uri="{FF2B5EF4-FFF2-40B4-BE49-F238E27FC236}">
                <a16:creationId xmlns:a16="http://schemas.microsoft.com/office/drawing/2014/main" id="{B77DAC9F-181E-46E5-8C72-6C970464AC23}"/>
              </a:ext>
            </a:extLst>
          </p:cNvPr>
          <p:cNvSpPr>
            <a:spLocks noGrp="1"/>
          </p:cNvSpPr>
          <p:nvPr>
            <p:ph type="sldNum" sz="quarter" idx="12"/>
          </p:nvPr>
        </p:nvSpPr>
        <p:spPr/>
        <p:txBody>
          <a:bodyPr/>
          <a:lstStyle>
            <a:lvl1pPr>
              <a:defRPr/>
            </a:lvl1pPr>
          </a:lstStyle>
          <a:p>
            <a:pPr>
              <a:defRPr/>
            </a:pPr>
            <a:fld id="{D081198C-8A3E-4880-A68D-E71736859DA1}" type="slidenum">
              <a:rPr lang="en-GB"/>
              <a:pPr>
                <a:defRPr/>
              </a:pPr>
              <a:t>‹#›</a:t>
            </a:fld>
            <a:endParaRPr lang="en-GB"/>
          </a:p>
        </p:txBody>
      </p:sp>
    </p:spTree>
    <p:extLst>
      <p:ext uri="{BB962C8B-B14F-4D97-AF65-F5344CB8AC3E}">
        <p14:creationId xmlns:p14="http://schemas.microsoft.com/office/powerpoint/2010/main" val="19629064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C3204F-C1B4-43A9-A184-2B42C9FEED9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F4AA30FB-F75C-4A2B-BC8B-56B0E6A9E3D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B2E9C78-97B8-4E96-AECE-81399E4F1F0F}"/>
              </a:ext>
            </a:extLst>
          </p:cNvPr>
          <p:cNvSpPr>
            <a:spLocks noGrp="1"/>
          </p:cNvSpPr>
          <p:nvPr>
            <p:ph type="dt" sz="half" idx="10"/>
          </p:nvPr>
        </p:nvSpPr>
        <p:spPr/>
        <p:txBody>
          <a:bodyPr/>
          <a:lstStyle/>
          <a:p>
            <a:fld id="{9C61E5B8-709B-4A20-9261-BC26519FE42D}" type="datetimeFigureOut">
              <a:rPr lang="en-GB" smtClean="0"/>
              <a:t>21/05/2023</a:t>
            </a:fld>
            <a:endParaRPr lang="en-GB"/>
          </a:p>
        </p:txBody>
      </p:sp>
      <p:sp>
        <p:nvSpPr>
          <p:cNvPr id="5" name="Footer Placeholder 4">
            <a:extLst>
              <a:ext uri="{FF2B5EF4-FFF2-40B4-BE49-F238E27FC236}">
                <a16:creationId xmlns:a16="http://schemas.microsoft.com/office/drawing/2014/main" id="{867482B7-76AF-4E45-B8D9-3D377617B19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29FAED1-D5FD-4B29-B903-948FBCF43D3C}"/>
              </a:ext>
            </a:extLst>
          </p:cNvPr>
          <p:cNvSpPr>
            <a:spLocks noGrp="1"/>
          </p:cNvSpPr>
          <p:nvPr>
            <p:ph type="sldNum" sz="quarter" idx="12"/>
          </p:nvPr>
        </p:nvSpPr>
        <p:spPr/>
        <p:txBody>
          <a:bodyPr/>
          <a:lstStyle/>
          <a:p>
            <a:fld id="{86AF325C-155B-4419-BA0F-251816850A2C}" type="slidenum">
              <a:rPr lang="en-GB" smtClean="0"/>
              <a:t>‹#›</a:t>
            </a:fld>
            <a:endParaRPr lang="en-GB"/>
          </a:p>
        </p:txBody>
      </p:sp>
    </p:spTree>
    <p:extLst>
      <p:ext uri="{BB962C8B-B14F-4D97-AF65-F5344CB8AC3E}">
        <p14:creationId xmlns:p14="http://schemas.microsoft.com/office/powerpoint/2010/main" val="248041435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3">
            <a:extLst>
              <a:ext uri="{FF2B5EF4-FFF2-40B4-BE49-F238E27FC236}">
                <a16:creationId xmlns:a16="http://schemas.microsoft.com/office/drawing/2014/main" id="{6ABF7353-8B31-41B2-BFC1-939C455E59AD}"/>
              </a:ext>
            </a:extLst>
          </p:cNvPr>
          <p:cNvSpPr>
            <a:spLocks noGrp="1"/>
          </p:cNvSpPr>
          <p:nvPr>
            <p:ph type="dt" sz="half" idx="10"/>
          </p:nvPr>
        </p:nvSpPr>
        <p:spPr/>
        <p:txBody>
          <a:bodyPr/>
          <a:lstStyle>
            <a:lvl1pPr>
              <a:defRPr/>
            </a:lvl1pPr>
          </a:lstStyle>
          <a:p>
            <a:pPr>
              <a:defRPr/>
            </a:pPr>
            <a:fld id="{A01BD1E5-9932-4C00-A16E-3A94E87CED8D}" type="datetimeFigureOut">
              <a:rPr lang="en-GB"/>
              <a:pPr>
                <a:defRPr/>
              </a:pPr>
              <a:t>21/05/2023</a:t>
            </a:fld>
            <a:endParaRPr lang="en-GB"/>
          </a:p>
        </p:txBody>
      </p:sp>
      <p:sp>
        <p:nvSpPr>
          <p:cNvPr id="6" name="Footer Placeholder 4">
            <a:extLst>
              <a:ext uri="{FF2B5EF4-FFF2-40B4-BE49-F238E27FC236}">
                <a16:creationId xmlns:a16="http://schemas.microsoft.com/office/drawing/2014/main" id="{B72AC238-ACC9-4039-9BD1-52134AB115BE}"/>
              </a:ext>
            </a:extLst>
          </p:cNvPr>
          <p:cNvSpPr>
            <a:spLocks noGrp="1"/>
          </p:cNvSpPr>
          <p:nvPr>
            <p:ph type="ftr" sz="quarter" idx="11"/>
          </p:nvPr>
        </p:nvSpPr>
        <p:spPr/>
        <p:txBody>
          <a:bodyPr/>
          <a:lstStyle>
            <a:lvl1pPr>
              <a:defRPr/>
            </a:lvl1pPr>
          </a:lstStyle>
          <a:p>
            <a:pPr>
              <a:defRPr/>
            </a:pPr>
            <a:endParaRPr lang="en-GB"/>
          </a:p>
        </p:txBody>
      </p:sp>
      <p:sp>
        <p:nvSpPr>
          <p:cNvPr id="7" name="Slide Number Placeholder 5">
            <a:extLst>
              <a:ext uri="{FF2B5EF4-FFF2-40B4-BE49-F238E27FC236}">
                <a16:creationId xmlns:a16="http://schemas.microsoft.com/office/drawing/2014/main" id="{DD6CB0A9-6953-4D9F-BBDF-6F3ACCF09621}"/>
              </a:ext>
            </a:extLst>
          </p:cNvPr>
          <p:cNvSpPr>
            <a:spLocks noGrp="1"/>
          </p:cNvSpPr>
          <p:nvPr>
            <p:ph type="sldNum" sz="quarter" idx="12"/>
          </p:nvPr>
        </p:nvSpPr>
        <p:spPr/>
        <p:txBody>
          <a:bodyPr/>
          <a:lstStyle>
            <a:lvl1pPr>
              <a:defRPr/>
            </a:lvl1pPr>
          </a:lstStyle>
          <a:p>
            <a:pPr>
              <a:defRPr/>
            </a:pPr>
            <a:fld id="{BA3628C0-2734-4A8E-8FD6-28A1D3E25AA9}" type="slidenum">
              <a:rPr lang="en-GB"/>
              <a:pPr>
                <a:defRPr/>
              </a:pPr>
              <a:t>‹#›</a:t>
            </a:fld>
            <a:endParaRPr lang="en-GB"/>
          </a:p>
        </p:txBody>
      </p:sp>
    </p:spTree>
    <p:extLst>
      <p:ext uri="{BB962C8B-B14F-4D97-AF65-F5344CB8AC3E}">
        <p14:creationId xmlns:p14="http://schemas.microsoft.com/office/powerpoint/2010/main" val="347917879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GB" noProof="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3">
            <a:extLst>
              <a:ext uri="{FF2B5EF4-FFF2-40B4-BE49-F238E27FC236}">
                <a16:creationId xmlns:a16="http://schemas.microsoft.com/office/drawing/2014/main" id="{DA4302F4-D073-438A-835A-F7EF19FC3BF9}"/>
              </a:ext>
            </a:extLst>
          </p:cNvPr>
          <p:cNvSpPr>
            <a:spLocks noGrp="1"/>
          </p:cNvSpPr>
          <p:nvPr>
            <p:ph type="dt" sz="half" idx="10"/>
          </p:nvPr>
        </p:nvSpPr>
        <p:spPr/>
        <p:txBody>
          <a:bodyPr/>
          <a:lstStyle>
            <a:lvl1pPr>
              <a:defRPr/>
            </a:lvl1pPr>
          </a:lstStyle>
          <a:p>
            <a:pPr>
              <a:defRPr/>
            </a:pPr>
            <a:fld id="{57F5C37D-BCBB-4614-BA80-C5EC63F3F012}" type="datetimeFigureOut">
              <a:rPr lang="en-GB"/>
              <a:pPr>
                <a:defRPr/>
              </a:pPr>
              <a:t>21/05/2023</a:t>
            </a:fld>
            <a:endParaRPr lang="en-GB"/>
          </a:p>
        </p:txBody>
      </p:sp>
      <p:sp>
        <p:nvSpPr>
          <p:cNvPr id="6" name="Footer Placeholder 4">
            <a:extLst>
              <a:ext uri="{FF2B5EF4-FFF2-40B4-BE49-F238E27FC236}">
                <a16:creationId xmlns:a16="http://schemas.microsoft.com/office/drawing/2014/main" id="{6629B538-7385-479E-87BE-FF09A3A52CE2}"/>
              </a:ext>
            </a:extLst>
          </p:cNvPr>
          <p:cNvSpPr>
            <a:spLocks noGrp="1"/>
          </p:cNvSpPr>
          <p:nvPr>
            <p:ph type="ftr" sz="quarter" idx="11"/>
          </p:nvPr>
        </p:nvSpPr>
        <p:spPr/>
        <p:txBody>
          <a:bodyPr/>
          <a:lstStyle>
            <a:lvl1pPr>
              <a:defRPr/>
            </a:lvl1pPr>
          </a:lstStyle>
          <a:p>
            <a:pPr>
              <a:defRPr/>
            </a:pPr>
            <a:endParaRPr lang="en-GB"/>
          </a:p>
        </p:txBody>
      </p:sp>
      <p:sp>
        <p:nvSpPr>
          <p:cNvPr id="7" name="Slide Number Placeholder 5">
            <a:extLst>
              <a:ext uri="{FF2B5EF4-FFF2-40B4-BE49-F238E27FC236}">
                <a16:creationId xmlns:a16="http://schemas.microsoft.com/office/drawing/2014/main" id="{9B0713C6-6237-49E9-A31B-14ECA1639333}"/>
              </a:ext>
            </a:extLst>
          </p:cNvPr>
          <p:cNvSpPr>
            <a:spLocks noGrp="1"/>
          </p:cNvSpPr>
          <p:nvPr>
            <p:ph type="sldNum" sz="quarter" idx="12"/>
          </p:nvPr>
        </p:nvSpPr>
        <p:spPr/>
        <p:txBody>
          <a:bodyPr/>
          <a:lstStyle>
            <a:lvl1pPr>
              <a:defRPr/>
            </a:lvl1pPr>
          </a:lstStyle>
          <a:p>
            <a:pPr>
              <a:defRPr/>
            </a:pPr>
            <a:fld id="{3F5A892E-079E-4007-8E8B-564B2329CB8B}" type="slidenum">
              <a:rPr lang="en-GB"/>
              <a:pPr>
                <a:defRPr/>
              </a:pPr>
              <a:t>‹#›</a:t>
            </a:fld>
            <a:endParaRPr lang="en-GB"/>
          </a:p>
        </p:txBody>
      </p:sp>
    </p:spTree>
    <p:extLst>
      <p:ext uri="{BB962C8B-B14F-4D97-AF65-F5344CB8AC3E}">
        <p14:creationId xmlns:p14="http://schemas.microsoft.com/office/powerpoint/2010/main" val="348547482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65ECA5C9-AD1C-40EA-B59E-103A47CD7CAB}"/>
              </a:ext>
            </a:extLst>
          </p:cNvPr>
          <p:cNvSpPr>
            <a:spLocks noGrp="1"/>
          </p:cNvSpPr>
          <p:nvPr>
            <p:ph type="dt" sz="half" idx="10"/>
          </p:nvPr>
        </p:nvSpPr>
        <p:spPr/>
        <p:txBody>
          <a:bodyPr/>
          <a:lstStyle>
            <a:lvl1pPr>
              <a:defRPr/>
            </a:lvl1pPr>
          </a:lstStyle>
          <a:p>
            <a:pPr>
              <a:defRPr/>
            </a:pPr>
            <a:fld id="{EB43B53E-8930-4A77-A9E9-D2F68417FCBB}" type="datetimeFigureOut">
              <a:rPr lang="en-GB"/>
              <a:pPr>
                <a:defRPr/>
              </a:pPr>
              <a:t>21/05/2023</a:t>
            </a:fld>
            <a:endParaRPr lang="en-GB"/>
          </a:p>
        </p:txBody>
      </p:sp>
      <p:sp>
        <p:nvSpPr>
          <p:cNvPr id="5" name="Footer Placeholder 4">
            <a:extLst>
              <a:ext uri="{FF2B5EF4-FFF2-40B4-BE49-F238E27FC236}">
                <a16:creationId xmlns:a16="http://schemas.microsoft.com/office/drawing/2014/main" id="{E94C4B6D-5C54-400A-B11C-447393B2CB8B}"/>
              </a:ext>
            </a:extLst>
          </p:cNvPr>
          <p:cNvSpPr>
            <a:spLocks noGrp="1"/>
          </p:cNvSpPr>
          <p:nvPr>
            <p:ph type="ftr" sz="quarter" idx="11"/>
          </p:nvPr>
        </p:nvSpPr>
        <p:spPr/>
        <p:txBody>
          <a:bodyPr/>
          <a:lstStyle>
            <a:lvl1pPr>
              <a:defRPr/>
            </a:lvl1pPr>
          </a:lstStyle>
          <a:p>
            <a:pPr>
              <a:defRPr/>
            </a:pPr>
            <a:endParaRPr lang="en-GB"/>
          </a:p>
        </p:txBody>
      </p:sp>
      <p:sp>
        <p:nvSpPr>
          <p:cNvPr id="6" name="Slide Number Placeholder 5">
            <a:extLst>
              <a:ext uri="{FF2B5EF4-FFF2-40B4-BE49-F238E27FC236}">
                <a16:creationId xmlns:a16="http://schemas.microsoft.com/office/drawing/2014/main" id="{E9D7AB84-71D6-424F-B303-3ECD1043ECAE}"/>
              </a:ext>
            </a:extLst>
          </p:cNvPr>
          <p:cNvSpPr>
            <a:spLocks noGrp="1"/>
          </p:cNvSpPr>
          <p:nvPr>
            <p:ph type="sldNum" sz="quarter" idx="12"/>
          </p:nvPr>
        </p:nvSpPr>
        <p:spPr/>
        <p:txBody>
          <a:bodyPr/>
          <a:lstStyle>
            <a:lvl1pPr>
              <a:defRPr/>
            </a:lvl1pPr>
          </a:lstStyle>
          <a:p>
            <a:pPr>
              <a:defRPr/>
            </a:pPr>
            <a:fld id="{1A94869D-8892-49B5-89A9-A6599CEFC3CB}" type="slidenum">
              <a:rPr lang="en-GB"/>
              <a:pPr>
                <a:defRPr/>
              </a:pPr>
              <a:t>‹#›</a:t>
            </a:fld>
            <a:endParaRPr lang="en-GB"/>
          </a:p>
        </p:txBody>
      </p:sp>
    </p:spTree>
    <p:extLst>
      <p:ext uri="{BB962C8B-B14F-4D97-AF65-F5344CB8AC3E}">
        <p14:creationId xmlns:p14="http://schemas.microsoft.com/office/powerpoint/2010/main" val="238998986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55C3F721-1934-48E8-A034-95E627B239D8}"/>
              </a:ext>
            </a:extLst>
          </p:cNvPr>
          <p:cNvSpPr>
            <a:spLocks noGrp="1"/>
          </p:cNvSpPr>
          <p:nvPr>
            <p:ph type="dt" sz="half" idx="10"/>
          </p:nvPr>
        </p:nvSpPr>
        <p:spPr/>
        <p:txBody>
          <a:bodyPr/>
          <a:lstStyle>
            <a:lvl1pPr>
              <a:defRPr/>
            </a:lvl1pPr>
          </a:lstStyle>
          <a:p>
            <a:pPr>
              <a:defRPr/>
            </a:pPr>
            <a:fld id="{87ACD84D-9473-42CF-8663-AF76956C4283}" type="datetimeFigureOut">
              <a:rPr lang="en-GB"/>
              <a:pPr>
                <a:defRPr/>
              </a:pPr>
              <a:t>21/05/2023</a:t>
            </a:fld>
            <a:endParaRPr lang="en-GB"/>
          </a:p>
        </p:txBody>
      </p:sp>
      <p:sp>
        <p:nvSpPr>
          <p:cNvPr id="5" name="Footer Placeholder 4">
            <a:extLst>
              <a:ext uri="{FF2B5EF4-FFF2-40B4-BE49-F238E27FC236}">
                <a16:creationId xmlns:a16="http://schemas.microsoft.com/office/drawing/2014/main" id="{A1BC030B-776C-4266-B7D3-1D11F1C5A0DF}"/>
              </a:ext>
            </a:extLst>
          </p:cNvPr>
          <p:cNvSpPr>
            <a:spLocks noGrp="1"/>
          </p:cNvSpPr>
          <p:nvPr>
            <p:ph type="ftr" sz="quarter" idx="11"/>
          </p:nvPr>
        </p:nvSpPr>
        <p:spPr/>
        <p:txBody>
          <a:bodyPr/>
          <a:lstStyle>
            <a:lvl1pPr>
              <a:defRPr/>
            </a:lvl1pPr>
          </a:lstStyle>
          <a:p>
            <a:pPr>
              <a:defRPr/>
            </a:pPr>
            <a:endParaRPr lang="en-GB"/>
          </a:p>
        </p:txBody>
      </p:sp>
      <p:sp>
        <p:nvSpPr>
          <p:cNvPr id="6" name="Slide Number Placeholder 5">
            <a:extLst>
              <a:ext uri="{FF2B5EF4-FFF2-40B4-BE49-F238E27FC236}">
                <a16:creationId xmlns:a16="http://schemas.microsoft.com/office/drawing/2014/main" id="{A6A6327C-CD91-4237-87B5-C0C8D0543319}"/>
              </a:ext>
            </a:extLst>
          </p:cNvPr>
          <p:cNvSpPr>
            <a:spLocks noGrp="1"/>
          </p:cNvSpPr>
          <p:nvPr>
            <p:ph type="sldNum" sz="quarter" idx="12"/>
          </p:nvPr>
        </p:nvSpPr>
        <p:spPr/>
        <p:txBody>
          <a:bodyPr/>
          <a:lstStyle>
            <a:lvl1pPr>
              <a:defRPr/>
            </a:lvl1pPr>
          </a:lstStyle>
          <a:p>
            <a:pPr>
              <a:defRPr/>
            </a:pPr>
            <a:fld id="{0A9E1FB9-6739-490A-B7F8-A32A5C686D25}" type="slidenum">
              <a:rPr lang="en-GB"/>
              <a:pPr>
                <a:defRPr/>
              </a:pPr>
              <a:t>‹#›</a:t>
            </a:fld>
            <a:endParaRPr lang="en-GB"/>
          </a:p>
        </p:txBody>
      </p:sp>
    </p:spTree>
    <p:extLst>
      <p:ext uri="{BB962C8B-B14F-4D97-AF65-F5344CB8AC3E}">
        <p14:creationId xmlns:p14="http://schemas.microsoft.com/office/powerpoint/2010/main" val="33701636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48AB0B-BC7F-4717-842F-0693CFF1BB8F}"/>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29988A7A-A64F-4381-877E-3C4F754AEE7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F85E6BBA-7634-4F45-A288-AEA7FDDC716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196F1CDB-806F-4207-816A-445D9932F4D3}"/>
              </a:ext>
            </a:extLst>
          </p:cNvPr>
          <p:cNvSpPr>
            <a:spLocks noGrp="1"/>
          </p:cNvSpPr>
          <p:nvPr>
            <p:ph type="dt" sz="half" idx="10"/>
          </p:nvPr>
        </p:nvSpPr>
        <p:spPr/>
        <p:txBody>
          <a:bodyPr/>
          <a:lstStyle/>
          <a:p>
            <a:fld id="{9C61E5B8-709B-4A20-9261-BC26519FE42D}" type="datetimeFigureOut">
              <a:rPr lang="en-GB" smtClean="0"/>
              <a:t>21/05/2023</a:t>
            </a:fld>
            <a:endParaRPr lang="en-GB"/>
          </a:p>
        </p:txBody>
      </p:sp>
      <p:sp>
        <p:nvSpPr>
          <p:cNvPr id="6" name="Footer Placeholder 5">
            <a:extLst>
              <a:ext uri="{FF2B5EF4-FFF2-40B4-BE49-F238E27FC236}">
                <a16:creationId xmlns:a16="http://schemas.microsoft.com/office/drawing/2014/main" id="{FA84616D-0F4B-4FAB-A86E-FDF36DF5D2D1}"/>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6B0BD1A4-7000-4656-952C-48E710462F35}"/>
              </a:ext>
            </a:extLst>
          </p:cNvPr>
          <p:cNvSpPr>
            <a:spLocks noGrp="1"/>
          </p:cNvSpPr>
          <p:nvPr>
            <p:ph type="sldNum" sz="quarter" idx="12"/>
          </p:nvPr>
        </p:nvSpPr>
        <p:spPr/>
        <p:txBody>
          <a:bodyPr/>
          <a:lstStyle/>
          <a:p>
            <a:fld id="{86AF325C-155B-4419-BA0F-251816850A2C}" type="slidenum">
              <a:rPr lang="en-GB" smtClean="0"/>
              <a:t>‹#›</a:t>
            </a:fld>
            <a:endParaRPr lang="en-GB"/>
          </a:p>
        </p:txBody>
      </p:sp>
    </p:spTree>
    <p:extLst>
      <p:ext uri="{BB962C8B-B14F-4D97-AF65-F5344CB8AC3E}">
        <p14:creationId xmlns:p14="http://schemas.microsoft.com/office/powerpoint/2010/main" val="22673955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4BC85B-5F11-47F6-B422-F4AA5B465084}"/>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92FA5117-B930-4EE3-8A2F-D6D10104C9D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D076FCC-8A9B-455D-9380-27D9B828B24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8E6533A6-DDC5-4866-88E2-4FC5061DEEA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72B7C3C-BADC-4410-8E33-EDFDF6C7CDC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C97DF27F-869E-467F-A62A-3F78BAF7F3C5}"/>
              </a:ext>
            </a:extLst>
          </p:cNvPr>
          <p:cNvSpPr>
            <a:spLocks noGrp="1"/>
          </p:cNvSpPr>
          <p:nvPr>
            <p:ph type="dt" sz="half" idx="10"/>
          </p:nvPr>
        </p:nvSpPr>
        <p:spPr/>
        <p:txBody>
          <a:bodyPr/>
          <a:lstStyle/>
          <a:p>
            <a:fld id="{9C61E5B8-709B-4A20-9261-BC26519FE42D}" type="datetimeFigureOut">
              <a:rPr lang="en-GB" smtClean="0"/>
              <a:t>21/05/2023</a:t>
            </a:fld>
            <a:endParaRPr lang="en-GB"/>
          </a:p>
        </p:txBody>
      </p:sp>
      <p:sp>
        <p:nvSpPr>
          <p:cNvPr id="8" name="Footer Placeholder 7">
            <a:extLst>
              <a:ext uri="{FF2B5EF4-FFF2-40B4-BE49-F238E27FC236}">
                <a16:creationId xmlns:a16="http://schemas.microsoft.com/office/drawing/2014/main" id="{1AD8133A-D80A-44E1-AF3C-5BA81355F477}"/>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A76F603C-010D-481A-B5B1-897433285915}"/>
              </a:ext>
            </a:extLst>
          </p:cNvPr>
          <p:cNvSpPr>
            <a:spLocks noGrp="1"/>
          </p:cNvSpPr>
          <p:nvPr>
            <p:ph type="sldNum" sz="quarter" idx="12"/>
          </p:nvPr>
        </p:nvSpPr>
        <p:spPr/>
        <p:txBody>
          <a:bodyPr/>
          <a:lstStyle/>
          <a:p>
            <a:fld id="{86AF325C-155B-4419-BA0F-251816850A2C}" type="slidenum">
              <a:rPr lang="en-GB" smtClean="0"/>
              <a:t>‹#›</a:t>
            </a:fld>
            <a:endParaRPr lang="en-GB"/>
          </a:p>
        </p:txBody>
      </p:sp>
    </p:spTree>
    <p:extLst>
      <p:ext uri="{BB962C8B-B14F-4D97-AF65-F5344CB8AC3E}">
        <p14:creationId xmlns:p14="http://schemas.microsoft.com/office/powerpoint/2010/main" val="2759293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7729F-FED0-4AF8-A9DC-0E041FEF348F}"/>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9F1D9BCE-7FE0-4172-BD95-FC61320EFF5E}"/>
              </a:ext>
            </a:extLst>
          </p:cNvPr>
          <p:cNvSpPr>
            <a:spLocks noGrp="1"/>
          </p:cNvSpPr>
          <p:nvPr>
            <p:ph type="dt" sz="half" idx="10"/>
          </p:nvPr>
        </p:nvSpPr>
        <p:spPr/>
        <p:txBody>
          <a:bodyPr/>
          <a:lstStyle/>
          <a:p>
            <a:fld id="{9C61E5B8-709B-4A20-9261-BC26519FE42D}" type="datetimeFigureOut">
              <a:rPr lang="en-GB" smtClean="0"/>
              <a:t>21/05/2023</a:t>
            </a:fld>
            <a:endParaRPr lang="en-GB"/>
          </a:p>
        </p:txBody>
      </p:sp>
      <p:sp>
        <p:nvSpPr>
          <p:cNvPr id="4" name="Footer Placeholder 3">
            <a:extLst>
              <a:ext uri="{FF2B5EF4-FFF2-40B4-BE49-F238E27FC236}">
                <a16:creationId xmlns:a16="http://schemas.microsoft.com/office/drawing/2014/main" id="{4336010B-B8A2-4DB2-8E34-71960688FAB0}"/>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BB1198C5-CA68-438D-A458-EDCAEA552A80}"/>
              </a:ext>
            </a:extLst>
          </p:cNvPr>
          <p:cNvSpPr>
            <a:spLocks noGrp="1"/>
          </p:cNvSpPr>
          <p:nvPr>
            <p:ph type="sldNum" sz="quarter" idx="12"/>
          </p:nvPr>
        </p:nvSpPr>
        <p:spPr/>
        <p:txBody>
          <a:bodyPr/>
          <a:lstStyle/>
          <a:p>
            <a:fld id="{86AF325C-155B-4419-BA0F-251816850A2C}" type="slidenum">
              <a:rPr lang="en-GB" smtClean="0"/>
              <a:t>‹#›</a:t>
            </a:fld>
            <a:endParaRPr lang="en-GB"/>
          </a:p>
        </p:txBody>
      </p:sp>
    </p:spTree>
    <p:extLst>
      <p:ext uri="{BB962C8B-B14F-4D97-AF65-F5344CB8AC3E}">
        <p14:creationId xmlns:p14="http://schemas.microsoft.com/office/powerpoint/2010/main" val="22917731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705A09E-FD53-4B35-979A-7E84E4525B13}"/>
              </a:ext>
            </a:extLst>
          </p:cNvPr>
          <p:cNvSpPr>
            <a:spLocks noGrp="1"/>
          </p:cNvSpPr>
          <p:nvPr>
            <p:ph type="dt" sz="half" idx="10"/>
          </p:nvPr>
        </p:nvSpPr>
        <p:spPr/>
        <p:txBody>
          <a:bodyPr/>
          <a:lstStyle/>
          <a:p>
            <a:fld id="{9C61E5B8-709B-4A20-9261-BC26519FE42D}" type="datetimeFigureOut">
              <a:rPr lang="en-GB" smtClean="0"/>
              <a:t>21/05/2023</a:t>
            </a:fld>
            <a:endParaRPr lang="en-GB"/>
          </a:p>
        </p:txBody>
      </p:sp>
      <p:sp>
        <p:nvSpPr>
          <p:cNvPr id="3" name="Footer Placeholder 2">
            <a:extLst>
              <a:ext uri="{FF2B5EF4-FFF2-40B4-BE49-F238E27FC236}">
                <a16:creationId xmlns:a16="http://schemas.microsoft.com/office/drawing/2014/main" id="{5652BF3A-4EF1-4A21-A498-BA5E8376BF31}"/>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687AD178-0CAB-4A73-853C-4B533B9D14B6}"/>
              </a:ext>
            </a:extLst>
          </p:cNvPr>
          <p:cNvSpPr>
            <a:spLocks noGrp="1"/>
          </p:cNvSpPr>
          <p:nvPr>
            <p:ph type="sldNum" sz="quarter" idx="12"/>
          </p:nvPr>
        </p:nvSpPr>
        <p:spPr/>
        <p:txBody>
          <a:bodyPr/>
          <a:lstStyle/>
          <a:p>
            <a:fld id="{86AF325C-155B-4419-BA0F-251816850A2C}" type="slidenum">
              <a:rPr lang="en-GB" smtClean="0"/>
              <a:t>‹#›</a:t>
            </a:fld>
            <a:endParaRPr lang="en-GB"/>
          </a:p>
        </p:txBody>
      </p:sp>
    </p:spTree>
    <p:extLst>
      <p:ext uri="{BB962C8B-B14F-4D97-AF65-F5344CB8AC3E}">
        <p14:creationId xmlns:p14="http://schemas.microsoft.com/office/powerpoint/2010/main" val="713065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251981-6AED-4C3C-BD48-18E4BED5004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1B2F9A8D-5007-4AED-AC90-85264A5FA20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C7C17BE8-C3BF-4B56-8647-217AF37F1B8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BF24E73-9F1B-49EC-9DB8-D56DEA31203D}"/>
              </a:ext>
            </a:extLst>
          </p:cNvPr>
          <p:cNvSpPr>
            <a:spLocks noGrp="1"/>
          </p:cNvSpPr>
          <p:nvPr>
            <p:ph type="dt" sz="half" idx="10"/>
          </p:nvPr>
        </p:nvSpPr>
        <p:spPr/>
        <p:txBody>
          <a:bodyPr/>
          <a:lstStyle/>
          <a:p>
            <a:fld id="{9C61E5B8-709B-4A20-9261-BC26519FE42D}" type="datetimeFigureOut">
              <a:rPr lang="en-GB" smtClean="0"/>
              <a:t>21/05/2023</a:t>
            </a:fld>
            <a:endParaRPr lang="en-GB"/>
          </a:p>
        </p:txBody>
      </p:sp>
      <p:sp>
        <p:nvSpPr>
          <p:cNvPr id="6" name="Footer Placeholder 5">
            <a:extLst>
              <a:ext uri="{FF2B5EF4-FFF2-40B4-BE49-F238E27FC236}">
                <a16:creationId xmlns:a16="http://schemas.microsoft.com/office/drawing/2014/main" id="{CCC88A00-F41A-4F7F-BFB9-B2610BE2519D}"/>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246B2EB-16B9-48C2-BEF6-63244002E69A}"/>
              </a:ext>
            </a:extLst>
          </p:cNvPr>
          <p:cNvSpPr>
            <a:spLocks noGrp="1"/>
          </p:cNvSpPr>
          <p:nvPr>
            <p:ph type="sldNum" sz="quarter" idx="12"/>
          </p:nvPr>
        </p:nvSpPr>
        <p:spPr/>
        <p:txBody>
          <a:bodyPr/>
          <a:lstStyle/>
          <a:p>
            <a:fld id="{86AF325C-155B-4419-BA0F-251816850A2C}" type="slidenum">
              <a:rPr lang="en-GB" smtClean="0"/>
              <a:t>‹#›</a:t>
            </a:fld>
            <a:endParaRPr lang="en-GB"/>
          </a:p>
        </p:txBody>
      </p:sp>
    </p:spTree>
    <p:extLst>
      <p:ext uri="{BB962C8B-B14F-4D97-AF65-F5344CB8AC3E}">
        <p14:creationId xmlns:p14="http://schemas.microsoft.com/office/powerpoint/2010/main" val="32964723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C0F35B-F2C4-417E-8F63-EB70D2C4220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B3E23C91-77CD-468D-98F1-EA1317DDF20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C70B1792-6D5E-4650-BB50-4327385C696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A8AAB94-E61E-4EB6-8EB3-BCEB4961C7A3}"/>
              </a:ext>
            </a:extLst>
          </p:cNvPr>
          <p:cNvSpPr>
            <a:spLocks noGrp="1"/>
          </p:cNvSpPr>
          <p:nvPr>
            <p:ph type="dt" sz="half" idx="10"/>
          </p:nvPr>
        </p:nvSpPr>
        <p:spPr/>
        <p:txBody>
          <a:bodyPr/>
          <a:lstStyle/>
          <a:p>
            <a:fld id="{9C61E5B8-709B-4A20-9261-BC26519FE42D}" type="datetimeFigureOut">
              <a:rPr lang="en-GB" smtClean="0"/>
              <a:t>21/05/2023</a:t>
            </a:fld>
            <a:endParaRPr lang="en-GB"/>
          </a:p>
        </p:txBody>
      </p:sp>
      <p:sp>
        <p:nvSpPr>
          <p:cNvPr id="6" name="Footer Placeholder 5">
            <a:extLst>
              <a:ext uri="{FF2B5EF4-FFF2-40B4-BE49-F238E27FC236}">
                <a16:creationId xmlns:a16="http://schemas.microsoft.com/office/drawing/2014/main" id="{4342231C-EBFB-4654-8285-B6B458DF1973}"/>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E6A0DDDF-E100-4F2B-AB04-657655F9C780}"/>
              </a:ext>
            </a:extLst>
          </p:cNvPr>
          <p:cNvSpPr>
            <a:spLocks noGrp="1"/>
          </p:cNvSpPr>
          <p:nvPr>
            <p:ph type="sldNum" sz="quarter" idx="12"/>
          </p:nvPr>
        </p:nvSpPr>
        <p:spPr/>
        <p:txBody>
          <a:bodyPr/>
          <a:lstStyle/>
          <a:p>
            <a:fld id="{86AF325C-155B-4419-BA0F-251816850A2C}" type="slidenum">
              <a:rPr lang="en-GB" smtClean="0"/>
              <a:t>‹#›</a:t>
            </a:fld>
            <a:endParaRPr lang="en-GB"/>
          </a:p>
        </p:txBody>
      </p:sp>
    </p:spTree>
    <p:extLst>
      <p:ext uri="{BB962C8B-B14F-4D97-AF65-F5344CB8AC3E}">
        <p14:creationId xmlns:p14="http://schemas.microsoft.com/office/powerpoint/2010/main" val="17831845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3195748-BF8A-4F62-91CB-D4DADCEC8B6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8E6C2216-8B4F-4336-9580-DE9941B77E0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3B31CB84-9FC5-42D9-B765-9431369DBF7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C61E5B8-709B-4A20-9261-BC26519FE42D}" type="datetimeFigureOut">
              <a:rPr lang="en-GB" smtClean="0"/>
              <a:t>21/05/2023</a:t>
            </a:fld>
            <a:endParaRPr lang="en-GB"/>
          </a:p>
        </p:txBody>
      </p:sp>
      <p:sp>
        <p:nvSpPr>
          <p:cNvPr id="5" name="Footer Placeholder 4">
            <a:extLst>
              <a:ext uri="{FF2B5EF4-FFF2-40B4-BE49-F238E27FC236}">
                <a16:creationId xmlns:a16="http://schemas.microsoft.com/office/drawing/2014/main" id="{B6692C32-10D5-4160-BF45-3F4298E7170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43740951-AACC-4359-B98A-EA40DA28274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6AF325C-155B-4419-BA0F-251816850A2C}" type="slidenum">
              <a:rPr lang="en-GB" smtClean="0"/>
              <a:t>‹#›</a:t>
            </a:fld>
            <a:endParaRPr lang="en-GB"/>
          </a:p>
        </p:txBody>
      </p:sp>
    </p:spTree>
    <p:extLst>
      <p:ext uri="{BB962C8B-B14F-4D97-AF65-F5344CB8AC3E}">
        <p14:creationId xmlns:p14="http://schemas.microsoft.com/office/powerpoint/2010/main" val="32333240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F858849-0BCE-42CB-A5D3-8A2F772E43E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60189EF9-E9D6-42D4-AC6F-C96F34A4BDA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B0F6F70-1BD9-42DE-A40F-9E566B0EB7C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D59380B-D91B-407C-927D-70569BA48F3A}" type="datetimeFigureOut">
              <a:rPr lang="en-GB" smtClean="0"/>
              <a:t>21/05/2023</a:t>
            </a:fld>
            <a:endParaRPr lang="en-GB"/>
          </a:p>
        </p:txBody>
      </p:sp>
      <p:sp>
        <p:nvSpPr>
          <p:cNvPr id="5" name="Footer Placeholder 4">
            <a:extLst>
              <a:ext uri="{FF2B5EF4-FFF2-40B4-BE49-F238E27FC236}">
                <a16:creationId xmlns:a16="http://schemas.microsoft.com/office/drawing/2014/main" id="{0A8E568F-7DF9-4F6E-AA82-162981143A3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4C222B23-2DD3-4CE1-BA07-327EC639641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1B5F1CB-6152-4504-8AEF-D5CFAC83CC46}" type="slidenum">
              <a:rPr lang="en-GB" smtClean="0"/>
              <a:t>‹#›</a:t>
            </a:fld>
            <a:endParaRPr lang="en-GB"/>
          </a:p>
        </p:txBody>
      </p:sp>
    </p:spTree>
    <p:extLst>
      <p:ext uri="{BB962C8B-B14F-4D97-AF65-F5344CB8AC3E}">
        <p14:creationId xmlns:p14="http://schemas.microsoft.com/office/powerpoint/2010/main" val="332167808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A47AEB3C-4D79-480E-86A2-D63AB7500936}"/>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endParaRPr lang="en-GB" altLang="en-US"/>
          </a:p>
        </p:txBody>
      </p:sp>
      <p:sp>
        <p:nvSpPr>
          <p:cNvPr id="1027" name="Text Placeholder 2">
            <a:extLst>
              <a:ext uri="{FF2B5EF4-FFF2-40B4-BE49-F238E27FC236}">
                <a16:creationId xmlns:a16="http://schemas.microsoft.com/office/drawing/2014/main" id="{81CBDBC6-51F8-4925-82E8-632509F7134E}"/>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endParaRPr lang="en-GB" altLang="en-US"/>
          </a:p>
        </p:txBody>
      </p:sp>
      <p:sp>
        <p:nvSpPr>
          <p:cNvPr id="4" name="Date Placeholder 3">
            <a:extLst>
              <a:ext uri="{FF2B5EF4-FFF2-40B4-BE49-F238E27FC236}">
                <a16:creationId xmlns:a16="http://schemas.microsoft.com/office/drawing/2014/main" id="{701D0BAE-A3E2-407B-9BB5-D5BCF8FFB93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defRPr>
            </a:lvl1pPr>
          </a:lstStyle>
          <a:p>
            <a:pPr>
              <a:defRPr/>
            </a:pPr>
            <a:fld id="{61CE18CD-ED0B-4ABB-A0D6-3F232A15CBBD}" type="datetimeFigureOut">
              <a:rPr lang="en-GB"/>
              <a:pPr>
                <a:defRPr/>
              </a:pPr>
              <a:t>21/05/2023</a:t>
            </a:fld>
            <a:endParaRPr lang="en-GB"/>
          </a:p>
        </p:txBody>
      </p:sp>
      <p:sp>
        <p:nvSpPr>
          <p:cNvPr id="5" name="Footer Placeholder 4">
            <a:extLst>
              <a:ext uri="{FF2B5EF4-FFF2-40B4-BE49-F238E27FC236}">
                <a16:creationId xmlns:a16="http://schemas.microsoft.com/office/drawing/2014/main" id="{C3F1A5DA-3467-4999-912D-CC56A9FB570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defRPr>
            </a:lvl1pPr>
          </a:lstStyle>
          <a:p>
            <a:pPr>
              <a:defRPr/>
            </a:pPr>
            <a:endParaRPr lang="en-GB"/>
          </a:p>
        </p:txBody>
      </p:sp>
      <p:sp>
        <p:nvSpPr>
          <p:cNvPr id="6" name="Slide Number Placeholder 5">
            <a:extLst>
              <a:ext uri="{FF2B5EF4-FFF2-40B4-BE49-F238E27FC236}">
                <a16:creationId xmlns:a16="http://schemas.microsoft.com/office/drawing/2014/main" id="{DD6ABDEF-B1F9-4B3C-BDBB-2EA12588EC3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defRPr>
            </a:lvl1pPr>
          </a:lstStyle>
          <a:p>
            <a:pPr>
              <a:defRPr/>
            </a:pPr>
            <a:fld id="{84389685-4E31-449F-A1FA-F587C097C5C4}" type="slidenum">
              <a:rPr lang="en-GB"/>
              <a:pPr>
                <a:defRPr/>
              </a:pPr>
              <a:t>‹#›</a:t>
            </a:fld>
            <a:endParaRPr lang="en-GB"/>
          </a:p>
        </p:txBody>
      </p:sp>
    </p:spTree>
    <p:extLst>
      <p:ext uri="{BB962C8B-B14F-4D97-AF65-F5344CB8AC3E}">
        <p14:creationId xmlns:p14="http://schemas.microsoft.com/office/powerpoint/2010/main" val="1302005561"/>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hyperlink" Target="https://pxhere.com/en/photo/459618" TargetMode="Externa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hyperlink" Target="https://blog.ahierro.es/cohesion-y-acoplamiento/" TargetMode="External"/><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www.cambridgeenglish.org/learning-english/activities-for-learners/b1w005-linking-words"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hyperlink" Target="http://www.cambridgeenglish.org/learning-english/activities-for-learners/b1w005-linking-words"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8.xml"/><Relationship Id="rId1" Type="http://schemas.openxmlformats.org/officeDocument/2006/relationships/slideLayout" Target="../slideLayouts/slideLayout6.xml"/><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3.png"/><Relationship Id="rId7" Type="http://schemas.openxmlformats.org/officeDocument/2006/relationships/image" Target="cid:image001.png@01D7F1C9.E8CA94F0" TargetMode="External"/><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image" Target="../media/image5.png"/><Relationship Id="rId5" Type="http://schemas.microsoft.com/office/2007/relationships/hdphoto" Target="../media/hdphoto1.wdp"/><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hyperlink" Target="https://warwick.ac.uk/fac/cross_fac/iatl/study/ugmodules/humananimalstudies/assessment/reflectivejournal/" TargetMode="External"/><Relationship Id="rId7" Type="http://schemas.openxmlformats.org/officeDocument/2006/relationships/hyperlink" Target="https://www.intelligentchange.com/blogs/read/reflective-journal-how-to" TargetMode="External"/><Relationship Id="rId2" Type="http://schemas.openxmlformats.org/officeDocument/2006/relationships/notesSlide" Target="../notesSlides/notesSlide20.xml"/><Relationship Id="rId1" Type="http://schemas.openxmlformats.org/officeDocument/2006/relationships/slideLayout" Target="../slideLayouts/slideLayout24.xml"/><Relationship Id="rId6" Type="http://schemas.openxmlformats.org/officeDocument/2006/relationships/hyperlink" Target="https://journey.cloud/reflective-journal/" TargetMode="External"/><Relationship Id="rId5" Type="http://schemas.openxmlformats.org/officeDocument/2006/relationships/hyperlink" Target="https://www.toppr.com/bytes/reflective-journals-writing/" TargetMode="External"/><Relationship Id="rId4" Type="http://schemas.openxmlformats.org/officeDocument/2006/relationships/hyperlink" Target="http://www.docs.hss.ed.ac.uk/iad/Learning_teaching/Academic_pastoral/Reflect/Keeping_reflective_journal.pdf" TargetMode="Externa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read.kortext.com/reader/pdf/615622/429"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hyperlink" Target="http://www.cambridgeenglish.org/learning-english/activities-for-learners/b1w005-linking-words" TargetMode="External"/><Relationship Id="rId3" Type="http://schemas.openxmlformats.org/officeDocument/2006/relationships/hyperlink" Target="https://www.rit.edu/ntid/sea/processes/referencewords/intro" TargetMode="External"/><Relationship Id="rId7" Type="http://schemas.openxmlformats.org/officeDocument/2006/relationships/hyperlink" Target="http://www.sheffield.ac.uk/eltc" TargetMode="External"/><Relationship Id="rId2" Type="http://schemas.openxmlformats.org/officeDocument/2006/relationships/hyperlink" Target="https://www.bbc.co.uk/worldservice/learningenglish/business/talkingbusiness/unit3presentations/expert.shtml" TargetMode="External"/><Relationship Id="rId1" Type="http://schemas.openxmlformats.org/officeDocument/2006/relationships/slideLayout" Target="../slideLayouts/slideLayout2.xml"/><Relationship Id="rId6" Type="http://schemas.openxmlformats.org/officeDocument/2006/relationships/hyperlink" Target="https://create.kahoot.it/details/d21f60f8-a811-4f41-91af-2cd69033122c" TargetMode="External"/><Relationship Id="rId11" Type="http://schemas.openxmlformats.org/officeDocument/2006/relationships/image" Target="../media/image2.png"/><Relationship Id="rId5" Type="http://schemas.openxmlformats.org/officeDocument/2006/relationships/hyperlink" Target="https://www.ed.ac.uk/reflection/reflectors-toolkit/reflecting-on-experience/gibbs-reflective-cycle" TargetMode="External"/><Relationship Id="rId10" Type="http://schemas.openxmlformats.org/officeDocument/2006/relationships/hyperlink" Target="http://www.ed.ac.uk/reflection/reflectors-toolkit/reflecting-on-experience/gibbs-reflective-cycle" TargetMode="External"/><Relationship Id="rId4" Type="http://schemas.openxmlformats.org/officeDocument/2006/relationships/hyperlink" Target="https://owll.massey.ac.nz/pdf/studyup-essays-2-handout.pdf" TargetMode="External"/><Relationship Id="rId9" Type="http://schemas.openxmlformats.org/officeDocument/2006/relationships/hyperlink" Target="https://canvas.hull.ac.uk/courses/371/pages/signposting"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4.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AE3CBD9-E00F-42F5-BB4C-E8F1F3CB27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81287"/>
            <a:ext cx="12192000" cy="8128000"/>
          </a:xfrm>
          <a:prstGeom prst="rect">
            <a:avLst/>
          </a:prstGeom>
        </p:spPr>
      </p:pic>
      <p:sp>
        <p:nvSpPr>
          <p:cNvPr id="2" name="Title 1">
            <a:extLst>
              <a:ext uri="{FF2B5EF4-FFF2-40B4-BE49-F238E27FC236}">
                <a16:creationId xmlns:a16="http://schemas.microsoft.com/office/drawing/2014/main" id="{E9A9A982-164A-4E15-89B9-77CB6BB63898}"/>
              </a:ext>
            </a:extLst>
          </p:cNvPr>
          <p:cNvSpPr>
            <a:spLocks noGrp="1"/>
          </p:cNvSpPr>
          <p:nvPr>
            <p:ph type="ctrTitle"/>
          </p:nvPr>
        </p:nvSpPr>
        <p:spPr>
          <a:xfrm>
            <a:off x="-1" y="5878286"/>
            <a:ext cx="12191999" cy="979714"/>
          </a:xfrm>
          <a:solidFill>
            <a:schemeClr val="bg1">
              <a:alpha val="73000"/>
            </a:schemeClr>
          </a:solidFill>
        </p:spPr>
        <p:txBody>
          <a:bodyPr>
            <a:normAutofit fontScale="90000"/>
          </a:bodyPr>
          <a:lstStyle/>
          <a:p>
            <a:r>
              <a:rPr lang="en-GB" sz="7200" b="1" dirty="0">
                <a:solidFill>
                  <a:srgbClr val="003366"/>
                </a:solidFill>
                <a:latin typeface="Raleway" panose="020B0503030101060003" pitchFamily="34" charset="0"/>
              </a:rPr>
              <a:t>Communication Skills part 1</a:t>
            </a:r>
          </a:p>
        </p:txBody>
      </p:sp>
      <p:sp>
        <p:nvSpPr>
          <p:cNvPr id="3" name="Subtitle 2">
            <a:extLst>
              <a:ext uri="{FF2B5EF4-FFF2-40B4-BE49-F238E27FC236}">
                <a16:creationId xmlns:a16="http://schemas.microsoft.com/office/drawing/2014/main" id="{98560ECA-05F0-406C-B07A-FCDA94CD91CD}"/>
              </a:ext>
            </a:extLst>
          </p:cNvPr>
          <p:cNvSpPr>
            <a:spLocks noGrp="1"/>
          </p:cNvSpPr>
          <p:nvPr>
            <p:ph type="subTitle" idx="1"/>
          </p:nvPr>
        </p:nvSpPr>
        <p:spPr>
          <a:xfrm>
            <a:off x="-1" y="-81287"/>
            <a:ext cx="6818812" cy="2262784"/>
          </a:xfrm>
          <a:solidFill>
            <a:schemeClr val="bg1">
              <a:alpha val="73000"/>
            </a:schemeClr>
          </a:solidFill>
        </p:spPr>
        <p:txBody>
          <a:bodyPr>
            <a:normAutofit lnSpcReduction="10000"/>
          </a:bodyPr>
          <a:lstStyle/>
          <a:p>
            <a:r>
              <a:rPr lang="en-GB" sz="3600" b="1" dirty="0">
                <a:solidFill>
                  <a:srgbClr val="003366"/>
                </a:solidFill>
                <a:latin typeface="Raleway" panose="020B0503030101060003" pitchFamily="34" charset="0"/>
              </a:rPr>
              <a:t>Week 3: </a:t>
            </a:r>
          </a:p>
          <a:p>
            <a:r>
              <a:rPr lang="en-GB" sz="3600" b="1" dirty="0">
                <a:solidFill>
                  <a:srgbClr val="003366"/>
                </a:solidFill>
                <a:latin typeface="Raleway" panose="020B0503030101060003" pitchFamily="34" charset="0"/>
              </a:rPr>
              <a:t>Description</a:t>
            </a:r>
          </a:p>
          <a:p>
            <a:r>
              <a:rPr lang="en-GB" sz="3600" b="1" dirty="0">
                <a:solidFill>
                  <a:srgbClr val="003366"/>
                </a:solidFill>
                <a:latin typeface="Raleway" panose="020B0503030101060003" pitchFamily="34" charset="0"/>
              </a:rPr>
              <a:t>Coherence and cohesion-1 </a:t>
            </a:r>
          </a:p>
          <a:p>
            <a:r>
              <a:rPr lang="en-GB" sz="3600" b="1" dirty="0">
                <a:solidFill>
                  <a:srgbClr val="003366"/>
                </a:solidFill>
                <a:latin typeface="Raleway" panose="020B0503030101060003" pitchFamily="34" charset="0"/>
              </a:rPr>
              <a:t>Reflective journal</a:t>
            </a:r>
          </a:p>
          <a:p>
            <a:endParaRPr lang="en-GB" sz="3600" b="1" dirty="0">
              <a:solidFill>
                <a:srgbClr val="003366"/>
              </a:solidFill>
              <a:latin typeface="Raleway" panose="020B0503030101060003" pitchFamily="34" charset="0"/>
            </a:endParaRPr>
          </a:p>
        </p:txBody>
      </p:sp>
      <p:pic>
        <p:nvPicPr>
          <p:cNvPr id="4" name="Picture 3">
            <a:extLst>
              <a:ext uri="{FF2B5EF4-FFF2-40B4-BE49-F238E27FC236}">
                <a16:creationId xmlns:a16="http://schemas.microsoft.com/office/drawing/2014/main" id="{0B69214C-6791-41C4-90F0-6280FA4A2F6E}"/>
              </a:ext>
            </a:extLst>
          </p:cNvPr>
          <p:cNvPicPr>
            <a:picLocks noChangeAspect="1"/>
          </p:cNvPicPr>
          <p:nvPr/>
        </p:nvPicPr>
        <p:blipFill>
          <a:blip r:embed="rId4"/>
          <a:stretch>
            <a:fillRect/>
          </a:stretch>
        </p:blipFill>
        <p:spPr>
          <a:xfrm>
            <a:off x="10229072" y="152401"/>
            <a:ext cx="1814026" cy="1223148"/>
          </a:xfrm>
          <a:prstGeom prst="rect">
            <a:avLst/>
          </a:prstGeom>
        </p:spPr>
      </p:pic>
    </p:spTree>
    <p:extLst>
      <p:ext uri="{BB962C8B-B14F-4D97-AF65-F5344CB8AC3E}">
        <p14:creationId xmlns:p14="http://schemas.microsoft.com/office/powerpoint/2010/main" val="32444335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4CF3F5-3071-428E-BC91-EEFD0988FC41}"/>
              </a:ext>
            </a:extLst>
          </p:cNvPr>
          <p:cNvSpPr>
            <a:spLocks noGrp="1"/>
          </p:cNvSpPr>
          <p:nvPr>
            <p:ph type="title"/>
          </p:nvPr>
        </p:nvSpPr>
        <p:spPr>
          <a:xfrm>
            <a:off x="0" y="75655"/>
            <a:ext cx="10515600" cy="767494"/>
          </a:xfrm>
        </p:spPr>
        <p:txBody>
          <a:bodyPr/>
          <a:lstStyle/>
          <a:p>
            <a:pPr algn="ctr"/>
            <a:r>
              <a:rPr lang="en-GB" b="1" dirty="0">
                <a:solidFill>
                  <a:srgbClr val="003366"/>
                </a:solidFill>
                <a:latin typeface="Raleway" panose="020B0503030101060003" pitchFamily="34" charset="0"/>
              </a:rPr>
              <a:t>Coherence and cohesion</a:t>
            </a:r>
          </a:p>
        </p:txBody>
      </p:sp>
      <p:sp>
        <p:nvSpPr>
          <p:cNvPr id="3" name="Content Placeholder 2">
            <a:extLst>
              <a:ext uri="{FF2B5EF4-FFF2-40B4-BE49-F238E27FC236}">
                <a16:creationId xmlns:a16="http://schemas.microsoft.com/office/drawing/2014/main" id="{16767708-E51A-4E29-AAB2-D870DB0964E1}"/>
              </a:ext>
            </a:extLst>
          </p:cNvPr>
          <p:cNvSpPr>
            <a:spLocks noGrp="1"/>
          </p:cNvSpPr>
          <p:nvPr>
            <p:ph idx="1"/>
          </p:nvPr>
        </p:nvSpPr>
        <p:spPr>
          <a:xfrm>
            <a:off x="415636" y="1054100"/>
            <a:ext cx="11008426" cy="5803900"/>
          </a:xfrm>
        </p:spPr>
        <p:txBody>
          <a:bodyPr>
            <a:normAutofit lnSpcReduction="10000"/>
          </a:bodyPr>
          <a:lstStyle/>
          <a:p>
            <a:pPr marL="0" indent="0" algn="ctr">
              <a:buNone/>
            </a:pPr>
            <a:r>
              <a:rPr lang="en-GB" dirty="0">
                <a:solidFill>
                  <a:srgbClr val="003366"/>
                </a:solidFill>
                <a:latin typeface="Raleway" panose="020B0503030101060003" pitchFamily="34" charset="0"/>
              </a:rPr>
              <a:t>This is the second of the four marking criteria to be used to assess your work. </a:t>
            </a:r>
          </a:p>
          <a:p>
            <a:pPr marL="0" indent="0" algn="ctr">
              <a:buNone/>
            </a:pPr>
            <a:r>
              <a:rPr lang="en-GB" dirty="0">
                <a:solidFill>
                  <a:srgbClr val="003366"/>
                </a:solidFill>
                <a:latin typeface="Raleway" panose="020B0503030101060003" pitchFamily="34" charset="0"/>
              </a:rPr>
              <a:t>Read the following explanation, use the internet if necessary and then share your understanding of the terms </a:t>
            </a:r>
            <a:r>
              <a:rPr lang="en-GB" b="1" dirty="0">
                <a:solidFill>
                  <a:srgbClr val="003366"/>
                </a:solidFill>
                <a:latin typeface="Raleway" panose="020B0503030101060003" pitchFamily="34" charset="0"/>
              </a:rPr>
              <a:t>Coherence</a:t>
            </a:r>
            <a:r>
              <a:rPr lang="en-GB" dirty="0">
                <a:solidFill>
                  <a:srgbClr val="003366"/>
                </a:solidFill>
                <a:latin typeface="Raleway" panose="020B0503030101060003" pitchFamily="34" charset="0"/>
              </a:rPr>
              <a:t> and </a:t>
            </a:r>
            <a:r>
              <a:rPr lang="en-GB" b="1" dirty="0">
                <a:solidFill>
                  <a:srgbClr val="003366"/>
                </a:solidFill>
                <a:latin typeface="Raleway" panose="020B0503030101060003" pitchFamily="34" charset="0"/>
              </a:rPr>
              <a:t>Cohesion</a:t>
            </a:r>
            <a:r>
              <a:rPr lang="en-GB" dirty="0">
                <a:solidFill>
                  <a:srgbClr val="003366"/>
                </a:solidFill>
                <a:latin typeface="Raleway" panose="020B0503030101060003" pitchFamily="34" charset="0"/>
              </a:rPr>
              <a:t> with your friends.</a:t>
            </a:r>
          </a:p>
          <a:p>
            <a:pPr marL="0" indent="0">
              <a:buNone/>
            </a:pPr>
            <a:endParaRPr lang="en-GB" dirty="0">
              <a:solidFill>
                <a:srgbClr val="003366"/>
              </a:solidFill>
              <a:latin typeface="Raleway" panose="020B0503030101060003" pitchFamily="34" charset="0"/>
            </a:endParaRPr>
          </a:p>
          <a:p>
            <a:pPr marL="0" indent="0" algn="just">
              <a:buNone/>
            </a:pPr>
            <a:r>
              <a:rPr lang="en-US" sz="3200" dirty="0">
                <a:solidFill>
                  <a:srgbClr val="0070C0"/>
                </a:solidFill>
              </a:rPr>
              <a:t>Academic writing demands that your texts are both cohesive and coherent. Cohesive writing is writing that ‘sticks together’; the language flows easily and smoothly from one phrase to the next, from one sentence to the next, from one paragraph to the next. Coherent writing is also writing that ‘sticks together’; but here it is ideas that flow logically, so your text can be easily interpreted by the reader, so that it doesn’t require the reader to guess how you reached your </a:t>
            </a:r>
            <a:r>
              <a:rPr lang="en-GB" sz="3200" dirty="0">
                <a:solidFill>
                  <a:srgbClr val="0070C0"/>
                </a:solidFill>
              </a:rPr>
              <a:t>conclusion.</a:t>
            </a:r>
            <a:endParaRPr lang="en-GB" sz="3200" dirty="0">
              <a:solidFill>
                <a:srgbClr val="0070C0"/>
              </a:solidFill>
              <a:latin typeface="Raleway" panose="020B0503030101060003" pitchFamily="34" charset="0"/>
            </a:endParaRPr>
          </a:p>
        </p:txBody>
      </p:sp>
    </p:spTree>
    <p:extLst>
      <p:ext uri="{BB962C8B-B14F-4D97-AF65-F5344CB8AC3E}">
        <p14:creationId xmlns:p14="http://schemas.microsoft.com/office/powerpoint/2010/main" val="1350606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FB1BD-8CFC-42DA-B8FA-12DB6FFE734A}"/>
              </a:ext>
            </a:extLst>
          </p:cNvPr>
          <p:cNvSpPr>
            <a:spLocks noGrp="1"/>
          </p:cNvSpPr>
          <p:nvPr>
            <p:ph type="title"/>
          </p:nvPr>
        </p:nvSpPr>
        <p:spPr>
          <a:xfrm>
            <a:off x="0" y="18255"/>
            <a:ext cx="10515600" cy="824893"/>
          </a:xfrm>
        </p:spPr>
        <p:txBody>
          <a:bodyPr/>
          <a:lstStyle/>
          <a:p>
            <a:pPr algn="ctr"/>
            <a:r>
              <a:rPr lang="en-GB" b="1" dirty="0">
                <a:solidFill>
                  <a:srgbClr val="003366"/>
                </a:solidFill>
                <a:latin typeface="Raleway" panose="020B0503030101060003" pitchFamily="34" charset="0"/>
              </a:rPr>
              <a:t>Why not cohesive/coherent?</a:t>
            </a:r>
          </a:p>
        </p:txBody>
      </p:sp>
      <p:sp>
        <p:nvSpPr>
          <p:cNvPr id="3" name="Content Placeholder 2">
            <a:extLst>
              <a:ext uri="{FF2B5EF4-FFF2-40B4-BE49-F238E27FC236}">
                <a16:creationId xmlns:a16="http://schemas.microsoft.com/office/drawing/2014/main" id="{01BCE605-C839-4BFF-83F0-71D65AA23E9F}"/>
              </a:ext>
            </a:extLst>
          </p:cNvPr>
          <p:cNvSpPr>
            <a:spLocks noGrp="1"/>
          </p:cNvSpPr>
          <p:nvPr>
            <p:ph idx="1"/>
          </p:nvPr>
        </p:nvSpPr>
        <p:spPr>
          <a:xfrm>
            <a:off x="665018" y="1231900"/>
            <a:ext cx="10652166" cy="4945063"/>
          </a:xfrm>
        </p:spPr>
        <p:txBody>
          <a:bodyPr>
            <a:normAutofit/>
          </a:bodyPr>
          <a:lstStyle/>
          <a:p>
            <a:pPr marL="0" indent="0" algn="ctr">
              <a:buNone/>
            </a:pPr>
            <a:r>
              <a:rPr lang="en-GB" dirty="0">
                <a:solidFill>
                  <a:srgbClr val="003366"/>
                </a:solidFill>
                <a:latin typeface="Raleway" panose="020B0503030101060003" pitchFamily="34" charset="0"/>
              </a:rPr>
              <a:t>Open Week 3 worksheet from VLE and do </a:t>
            </a:r>
            <a:r>
              <a:rPr lang="en-GB" b="1" dirty="0">
                <a:solidFill>
                  <a:srgbClr val="003366"/>
                </a:solidFill>
                <a:latin typeface="Raleway" panose="020B0503030101060003" pitchFamily="34" charset="0"/>
              </a:rPr>
              <a:t>Activities 2 and 3 </a:t>
            </a:r>
            <a:r>
              <a:rPr lang="en-GB" dirty="0">
                <a:solidFill>
                  <a:srgbClr val="003366"/>
                </a:solidFill>
                <a:latin typeface="Raleway" panose="020B0503030101060003" pitchFamily="34" charset="0"/>
              </a:rPr>
              <a:t>as instructed.</a:t>
            </a:r>
          </a:p>
          <a:p>
            <a:pPr marL="0" indent="0" algn="ctr">
              <a:buNone/>
            </a:pPr>
            <a:r>
              <a:rPr lang="en-GB" dirty="0">
                <a:solidFill>
                  <a:srgbClr val="003366"/>
                </a:solidFill>
                <a:latin typeface="Raleway" panose="020B0503030101060003" pitchFamily="34" charset="0"/>
              </a:rPr>
              <a:t>The answers to Activities 2 / 3 may be provided by your lecturer.</a:t>
            </a:r>
          </a:p>
          <a:p>
            <a:pPr marL="0" indent="0" algn="ctr">
              <a:buNone/>
            </a:pPr>
            <a:endParaRPr lang="en-GB" dirty="0">
              <a:solidFill>
                <a:srgbClr val="003366"/>
              </a:solidFill>
              <a:latin typeface="Raleway" panose="020B0503030101060003" pitchFamily="34" charset="0"/>
            </a:endParaRPr>
          </a:p>
        </p:txBody>
      </p:sp>
      <p:pic>
        <p:nvPicPr>
          <p:cNvPr id="5" name="Picture 4" descr="A group of people playing drums&#10;&#10;Description automatically generated with low confidence">
            <a:extLst>
              <a:ext uri="{FF2B5EF4-FFF2-40B4-BE49-F238E27FC236}">
                <a16:creationId xmlns:a16="http://schemas.microsoft.com/office/drawing/2014/main" id="{C004D0A7-2400-1A2E-C184-C34615B17A9C}"/>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2843101" y="3192034"/>
            <a:ext cx="6505798" cy="3665966"/>
          </a:xfrm>
          <a:prstGeom prst="rect">
            <a:avLst/>
          </a:prstGeom>
        </p:spPr>
      </p:pic>
    </p:spTree>
    <p:extLst>
      <p:ext uri="{BB962C8B-B14F-4D97-AF65-F5344CB8AC3E}">
        <p14:creationId xmlns:p14="http://schemas.microsoft.com/office/powerpoint/2010/main" val="422416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69976-DB5D-4EFF-8701-D7F486CBEF46}"/>
              </a:ext>
            </a:extLst>
          </p:cNvPr>
          <p:cNvSpPr>
            <a:spLocks noGrp="1"/>
          </p:cNvSpPr>
          <p:nvPr>
            <p:ph type="title"/>
          </p:nvPr>
        </p:nvSpPr>
        <p:spPr>
          <a:xfrm>
            <a:off x="0" y="0"/>
            <a:ext cx="10515600" cy="938151"/>
          </a:xfrm>
        </p:spPr>
        <p:txBody>
          <a:bodyPr>
            <a:normAutofit/>
          </a:bodyPr>
          <a:lstStyle/>
          <a:p>
            <a:pPr algn="ctr"/>
            <a:r>
              <a:rPr lang="en-GB" b="1" dirty="0">
                <a:solidFill>
                  <a:srgbClr val="003366"/>
                </a:solidFill>
                <a:latin typeface="Raleway" panose="020B0503030101060003" pitchFamily="34" charset="0"/>
              </a:rPr>
              <a:t>Cohesive devices</a:t>
            </a:r>
          </a:p>
        </p:txBody>
      </p:sp>
      <p:sp>
        <p:nvSpPr>
          <p:cNvPr id="3" name="Content Placeholder 2">
            <a:extLst>
              <a:ext uri="{FF2B5EF4-FFF2-40B4-BE49-F238E27FC236}">
                <a16:creationId xmlns:a16="http://schemas.microsoft.com/office/drawing/2014/main" id="{53377E02-C8A9-4262-9A77-206676C6B86A}"/>
              </a:ext>
            </a:extLst>
          </p:cNvPr>
          <p:cNvSpPr>
            <a:spLocks noGrp="1"/>
          </p:cNvSpPr>
          <p:nvPr>
            <p:ph idx="1"/>
          </p:nvPr>
        </p:nvSpPr>
        <p:spPr>
          <a:xfrm>
            <a:off x="629392" y="938151"/>
            <a:ext cx="10724408" cy="5238812"/>
          </a:xfrm>
        </p:spPr>
        <p:txBody>
          <a:bodyPr/>
          <a:lstStyle/>
          <a:p>
            <a:pPr marL="0" indent="0">
              <a:buNone/>
            </a:pPr>
            <a:r>
              <a:rPr lang="en-GB" dirty="0">
                <a:solidFill>
                  <a:srgbClr val="003366"/>
                </a:solidFill>
                <a:latin typeface="Raleway" panose="020B0503030101060003" pitchFamily="34" charset="0"/>
              </a:rPr>
              <a:t>We have briefly seen some cohesive devices in activities 2 and 3, namely:</a:t>
            </a:r>
          </a:p>
          <a:p>
            <a:pPr marL="0" indent="0">
              <a:buNone/>
            </a:pPr>
            <a:endParaRPr lang="en-GB" dirty="0">
              <a:solidFill>
                <a:srgbClr val="003366"/>
              </a:solidFill>
              <a:latin typeface="Raleway" panose="020B0503030101060003" pitchFamily="34" charset="0"/>
            </a:endParaRPr>
          </a:p>
          <a:p>
            <a:pPr marL="514350" indent="-514350">
              <a:buFont typeface="Arial" panose="020B0604020202020204" pitchFamily="34" charset="0"/>
              <a:buAutoNum type="arabicPeriod"/>
            </a:pPr>
            <a:r>
              <a:rPr lang="en-GB" b="1" dirty="0">
                <a:solidFill>
                  <a:srgbClr val="003366"/>
                </a:solidFill>
                <a:latin typeface="Raleway" panose="020B0503030101060003" pitchFamily="34" charset="0"/>
              </a:rPr>
              <a:t>Linking words and phrases </a:t>
            </a:r>
            <a:r>
              <a:rPr lang="en-GB" dirty="0">
                <a:solidFill>
                  <a:srgbClr val="003366"/>
                </a:solidFill>
                <a:latin typeface="Raleway" panose="020B0503030101060003" pitchFamily="34" charset="0"/>
              </a:rPr>
              <a:t>(however, firstly, on the other hand, likewise, similarly, the next, then, finally etc,)</a:t>
            </a:r>
          </a:p>
          <a:p>
            <a:pPr marL="514350" indent="-514350">
              <a:buAutoNum type="arabicPeriod"/>
            </a:pPr>
            <a:r>
              <a:rPr lang="en-GB" b="1" dirty="0">
                <a:solidFill>
                  <a:srgbClr val="002060"/>
                </a:solidFill>
                <a:latin typeface="Raleway" panose="020B0503030101060003" pitchFamily="34" charset="0"/>
              </a:rPr>
              <a:t>Pronouns and reference words </a:t>
            </a:r>
            <a:r>
              <a:rPr lang="en-GB" dirty="0">
                <a:solidFill>
                  <a:srgbClr val="003366"/>
                </a:solidFill>
                <a:latin typeface="Raleway" panose="020B0503030101060003" pitchFamily="34" charset="0"/>
              </a:rPr>
              <a:t>(he/his/him, she/her, you/yourself/yourselves, they/their/them, this/these, that/those, it/its, which etc.)</a:t>
            </a:r>
          </a:p>
          <a:p>
            <a:pPr marL="514350" indent="-514350">
              <a:buAutoNum type="arabicPeriod"/>
            </a:pPr>
            <a:r>
              <a:rPr lang="en-GB" b="1" dirty="0">
                <a:solidFill>
                  <a:srgbClr val="003366"/>
                </a:solidFill>
                <a:latin typeface="Raleway" panose="020B0503030101060003" pitchFamily="34" charset="0"/>
              </a:rPr>
              <a:t>Repeating key words</a:t>
            </a:r>
          </a:p>
          <a:p>
            <a:pPr marL="514350" indent="-514350">
              <a:buAutoNum type="arabicPeriod"/>
            </a:pPr>
            <a:r>
              <a:rPr lang="en-GB" b="1" dirty="0">
                <a:solidFill>
                  <a:srgbClr val="003366"/>
                </a:solidFill>
                <a:latin typeface="Raleway" panose="020B0503030101060003" pitchFamily="34" charset="0"/>
              </a:rPr>
              <a:t>Conjunctions and conjunctive phrases </a:t>
            </a:r>
            <a:r>
              <a:rPr lang="en-GB" dirty="0">
                <a:solidFill>
                  <a:srgbClr val="003366"/>
                </a:solidFill>
                <a:latin typeface="Raleway" panose="020B0503030101060003" pitchFamily="34" charset="0"/>
              </a:rPr>
              <a:t>(and, or, but, because, for, that, although, despite that, due to etc.)</a:t>
            </a:r>
          </a:p>
          <a:p>
            <a:pPr marL="514350" indent="-514350">
              <a:buAutoNum type="arabicPeriod"/>
            </a:pPr>
            <a:endParaRPr lang="en-GB" dirty="0">
              <a:solidFill>
                <a:srgbClr val="003366"/>
              </a:solidFill>
              <a:latin typeface="Raleway" panose="020B0503030101060003" pitchFamily="34" charset="0"/>
            </a:endParaRPr>
          </a:p>
          <a:p>
            <a:pPr marL="514350" indent="-514350">
              <a:buAutoNum type="arabicPeriod"/>
            </a:pPr>
            <a:endParaRPr lang="en-GB" dirty="0">
              <a:solidFill>
                <a:srgbClr val="003366"/>
              </a:solidFill>
              <a:latin typeface="Raleway" panose="020B0503030101060003" pitchFamily="34" charset="0"/>
            </a:endParaRPr>
          </a:p>
        </p:txBody>
      </p:sp>
    </p:spTree>
    <p:extLst>
      <p:ext uri="{BB962C8B-B14F-4D97-AF65-F5344CB8AC3E}">
        <p14:creationId xmlns:p14="http://schemas.microsoft.com/office/powerpoint/2010/main" val="29509804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29E3CD-84DC-45F2-9D75-CFEA69D06823}"/>
              </a:ext>
            </a:extLst>
          </p:cNvPr>
          <p:cNvSpPr>
            <a:spLocks noGrp="1"/>
          </p:cNvSpPr>
          <p:nvPr>
            <p:ph type="title"/>
          </p:nvPr>
        </p:nvSpPr>
        <p:spPr>
          <a:xfrm>
            <a:off x="0" y="49986"/>
            <a:ext cx="10515600" cy="852539"/>
          </a:xfrm>
        </p:spPr>
        <p:txBody>
          <a:bodyPr/>
          <a:lstStyle/>
          <a:p>
            <a:pPr algn="ctr"/>
            <a:r>
              <a:rPr lang="en-GB" b="1" dirty="0">
                <a:solidFill>
                  <a:srgbClr val="003366"/>
                </a:solidFill>
                <a:latin typeface="Raleway" panose="020B0503030101060003" pitchFamily="34" charset="0"/>
              </a:rPr>
              <a:t>Cohesive paragraph</a:t>
            </a:r>
          </a:p>
        </p:txBody>
      </p:sp>
      <p:sp>
        <p:nvSpPr>
          <p:cNvPr id="3" name="Content Placeholder 2">
            <a:extLst>
              <a:ext uri="{FF2B5EF4-FFF2-40B4-BE49-F238E27FC236}">
                <a16:creationId xmlns:a16="http://schemas.microsoft.com/office/drawing/2014/main" id="{FE8F523E-B80D-4D3B-9911-8ABC122EEC63}"/>
              </a:ext>
            </a:extLst>
          </p:cNvPr>
          <p:cNvSpPr>
            <a:spLocks noGrp="1"/>
          </p:cNvSpPr>
          <p:nvPr>
            <p:ph idx="1"/>
          </p:nvPr>
        </p:nvSpPr>
        <p:spPr>
          <a:xfrm>
            <a:off x="795646" y="1375549"/>
            <a:ext cx="10307783" cy="5239740"/>
          </a:xfrm>
        </p:spPr>
        <p:txBody>
          <a:bodyPr>
            <a:normAutofit/>
          </a:bodyPr>
          <a:lstStyle/>
          <a:p>
            <a:pPr marL="0" indent="0" algn="ctr">
              <a:buNone/>
            </a:pPr>
            <a:r>
              <a:rPr lang="en-GB" sz="2700" dirty="0">
                <a:solidFill>
                  <a:srgbClr val="003366"/>
                </a:solidFill>
                <a:latin typeface="Raleway" panose="020B0503030101060003" pitchFamily="34" charset="0"/>
              </a:rPr>
              <a:t>Go to Activity 4 and complete it in pairs/groups.</a:t>
            </a:r>
          </a:p>
          <a:p>
            <a:pPr marL="0" indent="0">
              <a:buNone/>
            </a:pPr>
            <a:endParaRPr lang="en-GB" sz="2700" dirty="0">
              <a:solidFill>
                <a:srgbClr val="003366"/>
              </a:solidFill>
              <a:latin typeface="Raleway" panose="020B0503030101060003" pitchFamily="34" charset="0"/>
            </a:endParaRPr>
          </a:p>
          <a:p>
            <a:pPr marL="0" indent="0" algn="ctr">
              <a:buNone/>
            </a:pPr>
            <a:r>
              <a:rPr lang="en-GB" sz="2700" dirty="0">
                <a:solidFill>
                  <a:srgbClr val="003366"/>
                </a:solidFill>
                <a:latin typeface="Raleway" panose="020B0503030101060003" pitchFamily="34" charset="0"/>
              </a:rPr>
              <a:t>Answers to activity 4 may be with your lecturer.</a:t>
            </a:r>
          </a:p>
          <a:p>
            <a:pPr marL="0" indent="0" algn="ctr">
              <a:buNone/>
            </a:pPr>
            <a:endParaRPr lang="en-GB" sz="2700" dirty="0">
              <a:solidFill>
                <a:srgbClr val="003366"/>
              </a:solidFill>
              <a:latin typeface="Raleway" panose="020B0503030101060003" pitchFamily="34" charset="0"/>
            </a:endParaRPr>
          </a:p>
          <a:p>
            <a:pPr marL="0" indent="0">
              <a:buNone/>
            </a:pPr>
            <a:endParaRPr lang="en-GB" sz="2700" dirty="0">
              <a:solidFill>
                <a:srgbClr val="003366"/>
              </a:solidFill>
              <a:latin typeface="Raleway" panose="020B0503030101060003" pitchFamily="34" charset="0"/>
            </a:endParaRPr>
          </a:p>
        </p:txBody>
      </p:sp>
      <p:pic>
        <p:nvPicPr>
          <p:cNvPr id="4" name="Picture 3">
            <a:extLst>
              <a:ext uri="{FF2B5EF4-FFF2-40B4-BE49-F238E27FC236}">
                <a16:creationId xmlns:a16="http://schemas.microsoft.com/office/drawing/2014/main" id="{B84C132A-9EB0-4D2E-BA5B-4EC72BAE22CB}"/>
              </a:ext>
            </a:extLst>
          </p:cNvPr>
          <p:cNvPicPr>
            <a:picLocks noChangeAspect="1"/>
          </p:cNvPicPr>
          <p:nvPr/>
        </p:nvPicPr>
        <p:blipFill>
          <a:blip r:embed="rId3"/>
          <a:stretch>
            <a:fillRect/>
          </a:stretch>
        </p:blipFill>
        <p:spPr>
          <a:xfrm>
            <a:off x="10229072" y="152401"/>
            <a:ext cx="1814026" cy="1223148"/>
          </a:xfrm>
          <a:prstGeom prst="rect">
            <a:avLst/>
          </a:prstGeom>
        </p:spPr>
      </p:pic>
      <p:pic>
        <p:nvPicPr>
          <p:cNvPr id="6" name="Picture 5" descr="A group of hands holding each other&#10;&#10;Description automatically generated with low confidence">
            <a:extLst>
              <a:ext uri="{FF2B5EF4-FFF2-40B4-BE49-F238E27FC236}">
                <a16:creationId xmlns:a16="http://schemas.microsoft.com/office/drawing/2014/main" id="{52EC02A2-DC2A-871D-057B-AB1600AD91E5}"/>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3089275" y="3091316"/>
            <a:ext cx="5381625" cy="3626387"/>
          </a:xfrm>
          <a:prstGeom prst="rect">
            <a:avLst/>
          </a:prstGeom>
        </p:spPr>
      </p:pic>
    </p:spTree>
    <p:extLst>
      <p:ext uri="{BB962C8B-B14F-4D97-AF65-F5344CB8AC3E}">
        <p14:creationId xmlns:p14="http://schemas.microsoft.com/office/powerpoint/2010/main" val="3203053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2" name="Picture 4">
            <a:extLst>
              <a:ext uri="{FF2B5EF4-FFF2-40B4-BE49-F238E27FC236}">
                <a16:creationId xmlns:a16="http://schemas.microsoft.com/office/drawing/2014/main" id="{D4961168-7164-401F-84E8-7E58FF242D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96863"/>
            <a:ext cx="12192000" cy="74517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a:extLst>
              <a:ext uri="{FF2B5EF4-FFF2-40B4-BE49-F238E27FC236}">
                <a16:creationId xmlns:a16="http://schemas.microsoft.com/office/drawing/2014/main" id="{57091FAB-4C7F-4EDA-9004-367730A08C10}"/>
              </a:ext>
            </a:extLst>
          </p:cNvPr>
          <p:cNvSpPr>
            <a:spLocks noGrp="1"/>
          </p:cNvSpPr>
          <p:nvPr>
            <p:ph type="title"/>
          </p:nvPr>
        </p:nvSpPr>
        <p:spPr>
          <a:xfrm>
            <a:off x="1143000" y="2765425"/>
            <a:ext cx="7720013" cy="1325563"/>
          </a:xfrm>
        </p:spPr>
        <p:txBody>
          <a:bodyPr rtlCol="0">
            <a:normAutofit fontScale="90000"/>
          </a:bodyPr>
          <a:lstStyle/>
          <a:p>
            <a:pPr eaLnBrk="1" fontAlgn="auto" hangingPunct="1">
              <a:spcAft>
                <a:spcPts val="0"/>
              </a:spcAft>
              <a:defRPr/>
            </a:pPr>
            <a:r>
              <a:rPr lang="en-GB" sz="7200" b="1" dirty="0">
                <a:solidFill>
                  <a:srgbClr val="003366"/>
                </a:solidFill>
                <a:latin typeface="Raleway" panose="020B0503030101060003" pitchFamily="34" charset="0"/>
              </a:rPr>
              <a:t>Break:</a:t>
            </a:r>
            <a:r>
              <a:rPr lang="en-GB" sz="7200" dirty="0">
                <a:solidFill>
                  <a:srgbClr val="003366"/>
                </a:solidFill>
                <a:latin typeface="Raleway" panose="020B0503030101060003" pitchFamily="34" charset="0"/>
              </a:rPr>
              <a:t> </a:t>
            </a:r>
            <a:br>
              <a:rPr lang="en-GB" sz="7200" dirty="0">
                <a:solidFill>
                  <a:srgbClr val="003366"/>
                </a:solidFill>
                <a:latin typeface="Raleway" panose="020B0503030101060003" pitchFamily="34" charset="0"/>
              </a:rPr>
            </a:br>
            <a:r>
              <a:rPr lang="en-GB" sz="7200" dirty="0">
                <a:solidFill>
                  <a:srgbClr val="003366"/>
                </a:solidFill>
                <a:latin typeface="Raleway" panose="020B0503030101060003" pitchFamily="34" charset="0"/>
              </a:rPr>
              <a:t>max. 15 mins</a:t>
            </a:r>
          </a:p>
        </p:txBody>
      </p:sp>
      <p:pic>
        <p:nvPicPr>
          <p:cNvPr id="46084" name="Picture 3">
            <a:extLst>
              <a:ext uri="{FF2B5EF4-FFF2-40B4-BE49-F238E27FC236}">
                <a16:creationId xmlns:a16="http://schemas.microsoft.com/office/drawing/2014/main" id="{342F986D-74CD-41D5-A1ED-34571903ADC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1050" y="5280025"/>
            <a:ext cx="1812925" cy="1222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881989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876861B-6C62-42CE-BB4F-2464620C08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065958"/>
            <a:ext cx="12192000" cy="8947150"/>
          </a:xfrm>
          <a:prstGeom prst="rect">
            <a:avLst/>
          </a:prstGeom>
        </p:spPr>
      </p:pic>
      <p:sp>
        <p:nvSpPr>
          <p:cNvPr id="2" name="Title 1">
            <a:extLst>
              <a:ext uri="{FF2B5EF4-FFF2-40B4-BE49-F238E27FC236}">
                <a16:creationId xmlns:a16="http://schemas.microsoft.com/office/drawing/2014/main" id="{C62677E1-0199-4235-9BD4-1E7FB11859F3}"/>
              </a:ext>
            </a:extLst>
          </p:cNvPr>
          <p:cNvSpPr>
            <a:spLocks noGrp="1"/>
          </p:cNvSpPr>
          <p:nvPr>
            <p:ph type="title"/>
          </p:nvPr>
        </p:nvSpPr>
        <p:spPr>
          <a:xfrm>
            <a:off x="1064709" y="1264355"/>
            <a:ext cx="4049827" cy="1896533"/>
          </a:xfrm>
          <a:solidFill>
            <a:schemeClr val="bg1">
              <a:lumMod val="75000"/>
              <a:alpha val="79000"/>
            </a:schemeClr>
          </a:solidFill>
        </p:spPr>
        <p:txBody>
          <a:bodyPr>
            <a:normAutofit/>
          </a:bodyPr>
          <a:lstStyle/>
          <a:p>
            <a:r>
              <a:rPr lang="en-GB" sz="6000" b="1" dirty="0">
                <a:solidFill>
                  <a:srgbClr val="003366"/>
                </a:solidFill>
                <a:latin typeface="Raleway" panose="020B0503030101060003" pitchFamily="34" charset="0"/>
              </a:rPr>
              <a:t>Linking </a:t>
            </a:r>
            <a:br>
              <a:rPr lang="en-GB" sz="6000" b="1" dirty="0">
                <a:solidFill>
                  <a:srgbClr val="003366"/>
                </a:solidFill>
                <a:latin typeface="Raleway" panose="020B0503030101060003" pitchFamily="34" charset="0"/>
              </a:rPr>
            </a:br>
            <a:r>
              <a:rPr lang="en-GB" sz="6000" b="1" dirty="0">
                <a:solidFill>
                  <a:srgbClr val="003366"/>
                </a:solidFill>
                <a:latin typeface="Raleway" panose="020B0503030101060003" pitchFamily="34" charset="0"/>
              </a:rPr>
              <a:t>words</a:t>
            </a:r>
          </a:p>
        </p:txBody>
      </p:sp>
      <p:pic>
        <p:nvPicPr>
          <p:cNvPr id="7" name="Picture 6">
            <a:extLst>
              <a:ext uri="{FF2B5EF4-FFF2-40B4-BE49-F238E27FC236}">
                <a16:creationId xmlns:a16="http://schemas.microsoft.com/office/drawing/2014/main" id="{52049CCC-AD6B-47A8-8EE9-D3DC94F18080}"/>
              </a:ext>
            </a:extLst>
          </p:cNvPr>
          <p:cNvPicPr>
            <a:picLocks noChangeAspect="1"/>
          </p:cNvPicPr>
          <p:nvPr/>
        </p:nvPicPr>
        <p:blipFill>
          <a:blip r:embed="rId4"/>
          <a:stretch>
            <a:fillRect/>
          </a:stretch>
        </p:blipFill>
        <p:spPr>
          <a:xfrm>
            <a:off x="10025165" y="131984"/>
            <a:ext cx="1997501" cy="1346860"/>
          </a:xfrm>
          <a:prstGeom prst="rect">
            <a:avLst/>
          </a:prstGeom>
        </p:spPr>
      </p:pic>
    </p:spTree>
    <p:extLst>
      <p:ext uri="{BB962C8B-B14F-4D97-AF65-F5344CB8AC3E}">
        <p14:creationId xmlns:p14="http://schemas.microsoft.com/office/powerpoint/2010/main" val="42743057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F16F5E-1B8F-408B-8E3C-89CA40EBAE86}"/>
              </a:ext>
            </a:extLst>
          </p:cNvPr>
          <p:cNvSpPr>
            <a:spLocks noGrp="1"/>
          </p:cNvSpPr>
          <p:nvPr>
            <p:ph type="title"/>
          </p:nvPr>
        </p:nvSpPr>
        <p:spPr>
          <a:xfrm>
            <a:off x="0" y="1"/>
            <a:ext cx="10515600" cy="673100"/>
          </a:xfrm>
        </p:spPr>
        <p:txBody>
          <a:bodyPr>
            <a:normAutofit fontScale="90000"/>
          </a:bodyPr>
          <a:lstStyle/>
          <a:p>
            <a:pPr algn="ctr"/>
            <a:r>
              <a:rPr lang="en-GB" b="1" dirty="0">
                <a:solidFill>
                  <a:srgbClr val="003366"/>
                </a:solidFill>
                <a:latin typeface="Raleway" panose="020B0503030101060003" pitchFamily="34" charset="0"/>
              </a:rPr>
              <a:t>Linking words - examples</a:t>
            </a:r>
          </a:p>
        </p:txBody>
      </p:sp>
      <p:sp>
        <p:nvSpPr>
          <p:cNvPr id="3" name="Content Placeholder 2">
            <a:extLst>
              <a:ext uri="{FF2B5EF4-FFF2-40B4-BE49-F238E27FC236}">
                <a16:creationId xmlns:a16="http://schemas.microsoft.com/office/drawing/2014/main" id="{1CEB13D5-9AB7-44DD-AAB8-FF623E3721B1}"/>
              </a:ext>
            </a:extLst>
          </p:cNvPr>
          <p:cNvSpPr>
            <a:spLocks noGrp="1"/>
          </p:cNvSpPr>
          <p:nvPr>
            <p:ph idx="1"/>
          </p:nvPr>
        </p:nvSpPr>
        <p:spPr>
          <a:xfrm>
            <a:off x="665018" y="1041400"/>
            <a:ext cx="10770920" cy="5454403"/>
          </a:xfrm>
        </p:spPr>
        <p:txBody>
          <a:bodyPr>
            <a:normAutofit lnSpcReduction="10000"/>
          </a:bodyPr>
          <a:lstStyle/>
          <a:p>
            <a:pPr marL="0" indent="0">
              <a:buNone/>
            </a:pPr>
            <a:r>
              <a:rPr lang="en-GB" dirty="0">
                <a:solidFill>
                  <a:srgbClr val="003366"/>
                </a:solidFill>
                <a:latin typeface="Raleway" panose="020B0503030101060003" pitchFamily="34" charset="0"/>
              </a:rPr>
              <a:t>Look at these linking words. Have you used them? Are any new to you?</a:t>
            </a:r>
          </a:p>
          <a:p>
            <a:pPr marL="0" indent="0">
              <a:buNone/>
            </a:pPr>
            <a:endParaRPr lang="en-GB" b="1" dirty="0">
              <a:solidFill>
                <a:srgbClr val="003366"/>
              </a:solidFill>
              <a:latin typeface="Raleway" panose="020B0503030101060003" pitchFamily="34" charset="0"/>
            </a:endParaRPr>
          </a:p>
          <a:p>
            <a:r>
              <a:rPr lang="en-GB" b="1" dirty="0">
                <a:solidFill>
                  <a:srgbClr val="003366"/>
                </a:solidFill>
                <a:latin typeface="Raleway" panose="020B0503030101060003" pitchFamily="34" charset="0"/>
              </a:rPr>
              <a:t>Reason (because):</a:t>
            </a:r>
            <a:r>
              <a:rPr lang="en-GB" dirty="0">
                <a:solidFill>
                  <a:srgbClr val="003366"/>
                </a:solidFill>
                <a:latin typeface="Raleway" panose="020B0503030101060003" pitchFamily="34" charset="0"/>
              </a:rPr>
              <a:t> </a:t>
            </a:r>
            <a:r>
              <a:rPr lang="en-US" dirty="0">
                <a:solidFill>
                  <a:srgbClr val="003366"/>
                </a:solidFill>
                <a:latin typeface="Raleway" panose="020B0503030101060003" pitchFamily="34" charset="0"/>
              </a:rPr>
              <a:t>Due to / Owing to / Stemming from the fact that, Since, As, Subsequently</a:t>
            </a:r>
            <a:endParaRPr lang="en-GB" dirty="0">
              <a:solidFill>
                <a:srgbClr val="003366"/>
              </a:solidFill>
              <a:latin typeface="Raleway" panose="020B0503030101060003" pitchFamily="34" charset="0"/>
            </a:endParaRPr>
          </a:p>
          <a:p>
            <a:r>
              <a:rPr lang="en-GB" b="1" dirty="0">
                <a:solidFill>
                  <a:srgbClr val="003366"/>
                </a:solidFill>
                <a:latin typeface="Raleway" panose="020B0503030101060003" pitchFamily="34" charset="0"/>
              </a:rPr>
              <a:t>Addition (and):</a:t>
            </a:r>
            <a:r>
              <a:rPr lang="en-GB" dirty="0">
                <a:solidFill>
                  <a:srgbClr val="003366"/>
                </a:solidFill>
                <a:latin typeface="Raleway" panose="020B0503030101060003" pitchFamily="34" charset="0"/>
              </a:rPr>
              <a:t> </a:t>
            </a:r>
            <a:r>
              <a:rPr lang="en-US" dirty="0">
                <a:solidFill>
                  <a:srgbClr val="003366"/>
                </a:solidFill>
                <a:latin typeface="Raleway" panose="020B0503030101060003" pitchFamily="34" charset="0"/>
              </a:rPr>
              <a:t>Moreover, Furthermore, In addition, Also, Above all</a:t>
            </a:r>
            <a:endParaRPr lang="en-GB" dirty="0">
              <a:solidFill>
                <a:srgbClr val="003366"/>
              </a:solidFill>
              <a:latin typeface="Raleway" panose="020B0503030101060003" pitchFamily="34" charset="0"/>
            </a:endParaRPr>
          </a:p>
          <a:p>
            <a:r>
              <a:rPr lang="en-GB" b="1" dirty="0">
                <a:solidFill>
                  <a:srgbClr val="003366"/>
                </a:solidFill>
                <a:latin typeface="Raleway" panose="020B0503030101060003" pitchFamily="34" charset="0"/>
              </a:rPr>
              <a:t>Result (so):</a:t>
            </a:r>
            <a:r>
              <a:rPr lang="en-GB" dirty="0">
                <a:solidFill>
                  <a:srgbClr val="003366"/>
                </a:solidFill>
                <a:latin typeface="Raleway" panose="020B0503030101060003" pitchFamily="34" charset="0"/>
              </a:rPr>
              <a:t> </a:t>
            </a:r>
            <a:r>
              <a:rPr lang="en-US" dirty="0">
                <a:solidFill>
                  <a:srgbClr val="003366"/>
                </a:solidFill>
                <a:latin typeface="Raleway" panose="020B0503030101060003" pitchFamily="34" charset="0"/>
              </a:rPr>
              <a:t>Therefore, Hence, Thus, Accordingly, As a result, Consequently</a:t>
            </a:r>
            <a:endParaRPr lang="en-GB" dirty="0">
              <a:solidFill>
                <a:srgbClr val="003366"/>
              </a:solidFill>
              <a:latin typeface="Raleway" panose="020B0503030101060003" pitchFamily="34" charset="0"/>
            </a:endParaRPr>
          </a:p>
          <a:p>
            <a:r>
              <a:rPr lang="en-GB" b="1" dirty="0">
                <a:solidFill>
                  <a:srgbClr val="003366"/>
                </a:solidFill>
                <a:latin typeface="Raleway" panose="020B0503030101060003" pitchFamily="34" charset="0"/>
              </a:rPr>
              <a:t>Purpose (so that): </a:t>
            </a:r>
            <a:r>
              <a:rPr lang="en-US" dirty="0">
                <a:solidFill>
                  <a:srgbClr val="003366"/>
                </a:solidFill>
                <a:latin typeface="Raleway" panose="020B0503030101060003" pitchFamily="34" charset="0"/>
              </a:rPr>
              <a:t>In order for, The aim of this essay is to</a:t>
            </a:r>
          </a:p>
          <a:p>
            <a:r>
              <a:rPr lang="en-US" b="1" dirty="0">
                <a:solidFill>
                  <a:srgbClr val="003366"/>
                </a:solidFill>
                <a:latin typeface="Raleway" panose="020B0503030101060003" pitchFamily="34" charset="0"/>
              </a:rPr>
              <a:t>Comparison (like):</a:t>
            </a:r>
            <a:r>
              <a:rPr lang="en-US" dirty="0">
                <a:solidFill>
                  <a:srgbClr val="003366"/>
                </a:solidFill>
                <a:latin typeface="Raleway" panose="020B0503030101060003" pitchFamily="34" charset="0"/>
              </a:rPr>
              <a:t> Similarly, Likewise, In comparison</a:t>
            </a:r>
          </a:p>
          <a:p>
            <a:r>
              <a:rPr lang="en-US" b="1" dirty="0">
                <a:solidFill>
                  <a:srgbClr val="003366"/>
                </a:solidFill>
                <a:latin typeface="Raleway" panose="020B0503030101060003" pitchFamily="34" charset="0"/>
              </a:rPr>
              <a:t>Contrast (but):</a:t>
            </a:r>
            <a:r>
              <a:rPr lang="en-US" dirty="0">
                <a:solidFill>
                  <a:srgbClr val="003366"/>
                </a:solidFill>
                <a:latin typeface="Raleway" panose="020B0503030101060003" pitchFamily="34" charset="0"/>
              </a:rPr>
              <a:t> However, Despite this, Nevertheless, In contrast, On the other hand, Yet, Although, While, By contrast</a:t>
            </a:r>
            <a:endParaRPr lang="en-GB" dirty="0"/>
          </a:p>
          <a:p>
            <a:endParaRPr lang="en-GB" dirty="0"/>
          </a:p>
        </p:txBody>
      </p:sp>
    </p:spTree>
    <p:extLst>
      <p:ext uri="{BB962C8B-B14F-4D97-AF65-F5344CB8AC3E}">
        <p14:creationId xmlns:p14="http://schemas.microsoft.com/office/powerpoint/2010/main" val="664892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8AA2DB-BAF9-4211-935E-1B858A6850C9}"/>
              </a:ext>
            </a:extLst>
          </p:cNvPr>
          <p:cNvSpPr>
            <a:spLocks noGrp="1"/>
          </p:cNvSpPr>
          <p:nvPr>
            <p:ph type="title"/>
          </p:nvPr>
        </p:nvSpPr>
        <p:spPr>
          <a:xfrm>
            <a:off x="0" y="0"/>
            <a:ext cx="10515600" cy="997527"/>
          </a:xfrm>
        </p:spPr>
        <p:txBody>
          <a:bodyPr/>
          <a:lstStyle/>
          <a:p>
            <a:pPr algn="ctr"/>
            <a:r>
              <a:rPr lang="en-GB" b="1" dirty="0">
                <a:solidFill>
                  <a:srgbClr val="003366"/>
                </a:solidFill>
                <a:latin typeface="Raleway" panose="020B0503030101060003" pitchFamily="34" charset="0"/>
              </a:rPr>
              <a:t>Activity 5: Using linking words</a:t>
            </a:r>
          </a:p>
        </p:txBody>
      </p:sp>
      <p:sp>
        <p:nvSpPr>
          <p:cNvPr id="3" name="Content Placeholder 2">
            <a:extLst>
              <a:ext uri="{FF2B5EF4-FFF2-40B4-BE49-F238E27FC236}">
                <a16:creationId xmlns:a16="http://schemas.microsoft.com/office/drawing/2014/main" id="{25A3A7ED-6898-4809-9ABC-BA5BA7C8F1E9}"/>
              </a:ext>
            </a:extLst>
          </p:cNvPr>
          <p:cNvSpPr>
            <a:spLocks noGrp="1"/>
          </p:cNvSpPr>
          <p:nvPr>
            <p:ph idx="1"/>
          </p:nvPr>
        </p:nvSpPr>
        <p:spPr>
          <a:xfrm>
            <a:off x="475012" y="1588272"/>
            <a:ext cx="11115305" cy="4895655"/>
          </a:xfrm>
        </p:spPr>
        <p:txBody>
          <a:bodyPr>
            <a:normAutofit/>
          </a:bodyPr>
          <a:lstStyle/>
          <a:p>
            <a:pPr marL="0" indent="0" algn="ctr">
              <a:buNone/>
            </a:pPr>
            <a:r>
              <a:rPr lang="en-GB" sz="3200" dirty="0">
                <a:solidFill>
                  <a:srgbClr val="003366"/>
                </a:solidFill>
                <a:latin typeface="Raleway" panose="020B0503030101060003" pitchFamily="34" charset="0"/>
              </a:rPr>
              <a:t>Based on the previous slide and information provided on the Research Skills modules, complete the Cambridge Assessment English ‘Linking words’ quiz by clicking </a:t>
            </a:r>
            <a:r>
              <a:rPr lang="en-GB" sz="3200" dirty="0">
                <a:solidFill>
                  <a:srgbClr val="003366"/>
                </a:solidFill>
                <a:latin typeface="Raleway" panose="020B0503030101060003" pitchFamily="34" charset="0"/>
                <a:hlinkClick r:id="rId3">
                  <a:extLst>
                    <a:ext uri="{A12FA001-AC4F-418D-AE19-62706E023703}">
                      <ahyp:hlinkClr xmlns:ahyp="http://schemas.microsoft.com/office/drawing/2018/hyperlinkcolor" val="tx"/>
                    </a:ext>
                  </a:extLst>
                </a:hlinkClick>
              </a:rPr>
              <a:t>here</a:t>
            </a:r>
            <a:r>
              <a:rPr lang="en-GB" sz="3200" dirty="0">
                <a:solidFill>
                  <a:srgbClr val="003366"/>
                </a:solidFill>
                <a:latin typeface="Raleway" panose="020B0503030101060003" pitchFamily="34" charset="0"/>
              </a:rPr>
              <a:t>  OR the link below.</a:t>
            </a:r>
          </a:p>
          <a:p>
            <a:pPr marL="0" indent="0" algn="ctr">
              <a:buNone/>
            </a:pPr>
            <a:endParaRPr lang="en-GB" sz="3200" dirty="0">
              <a:solidFill>
                <a:srgbClr val="003366"/>
              </a:solidFill>
              <a:latin typeface="Raleway" panose="020B0503030101060003" pitchFamily="34" charset="0"/>
            </a:endParaRPr>
          </a:p>
          <a:p>
            <a:pPr marL="0" indent="0" algn="ctr">
              <a:buNone/>
            </a:pPr>
            <a:r>
              <a:rPr lang="en-GB" sz="3200" dirty="0">
                <a:solidFill>
                  <a:srgbClr val="003366"/>
                </a:solidFill>
                <a:latin typeface="Raleway" panose="020B0503030101060003" pitchFamily="34" charset="0"/>
              </a:rPr>
              <a:t>Answers will be provided after each question has been answered.</a:t>
            </a:r>
          </a:p>
          <a:p>
            <a:pPr marL="0" indent="0">
              <a:buNone/>
            </a:pPr>
            <a:endParaRPr lang="en-GB" sz="3600" dirty="0">
              <a:solidFill>
                <a:srgbClr val="003366"/>
              </a:solidFill>
              <a:latin typeface="Raleway" panose="020B0503030101060003" pitchFamily="34" charset="0"/>
            </a:endParaRPr>
          </a:p>
          <a:p>
            <a:pPr marL="0" indent="0">
              <a:buNone/>
            </a:pPr>
            <a:r>
              <a:rPr lang="en-GB" sz="1800" u="sng" dirty="0">
                <a:solidFill>
                  <a:srgbClr val="0000FF"/>
                </a:solidFill>
                <a:effectLst/>
                <a:latin typeface="Calibri" panose="020F0502020204030204" pitchFamily="34" charset="0"/>
                <a:ea typeface="Calibri" panose="020F0502020204030204" pitchFamily="34" charset="0"/>
                <a:cs typeface="Times New Roman" panose="02020603050405020304" pitchFamily="18" charset="0"/>
                <a:hlinkClick r:id="rId4"/>
              </a:rPr>
              <a:t>www.cambridgeenglish.org/learning-english/activities-for-learners/b1w005-linking-words</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r>
              <a:rPr lang="en-US" sz="2400" dirty="0">
                <a:hlinkClick r:id="rId3"/>
              </a:rPr>
              <a:t>Linking words | Learning English | Cambridge English</a:t>
            </a:r>
            <a:endParaRPr lang="en-GB" sz="3600" dirty="0">
              <a:solidFill>
                <a:srgbClr val="003366"/>
              </a:solidFill>
              <a:latin typeface="Raleway" panose="020B0503030101060003" pitchFamily="34" charset="0"/>
            </a:endParaRPr>
          </a:p>
        </p:txBody>
      </p:sp>
      <p:pic>
        <p:nvPicPr>
          <p:cNvPr id="4" name="Picture 3">
            <a:extLst>
              <a:ext uri="{FF2B5EF4-FFF2-40B4-BE49-F238E27FC236}">
                <a16:creationId xmlns:a16="http://schemas.microsoft.com/office/drawing/2014/main" id="{E118A126-CB01-4F7F-B5A7-B7CD6C3CF670}"/>
              </a:ext>
            </a:extLst>
          </p:cNvPr>
          <p:cNvPicPr>
            <a:picLocks noChangeAspect="1"/>
          </p:cNvPicPr>
          <p:nvPr/>
        </p:nvPicPr>
        <p:blipFill>
          <a:blip r:embed="rId5"/>
          <a:stretch>
            <a:fillRect/>
          </a:stretch>
        </p:blipFill>
        <p:spPr>
          <a:xfrm>
            <a:off x="10229072" y="152401"/>
            <a:ext cx="1814026" cy="1223148"/>
          </a:xfrm>
          <a:prstGeom prst="rect">
            <a:avLst/>
          </a:prstGeom>
        </p:spPr>
      </p:pic>
    </p:spTree>
    <p:extLst>
      <p:ext uri="{BB962C8B-B14F-4D97-AF65-F5344CB8AC3E}">
        <p14:creationId xmlns:p14="http://schemas.microsoft.com/office/powerpoint/2010/main" val="21243187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26D5362-682F-48E0-A6AC-68D2F05F28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11150"/>
            <a:ext cx="12192000" cy="8089900"/>
          </a:xfrm>
          <a:prstGeom prst="rect">
            <a:avLst/>
          </a:prstGeom>
        </p:spPr>
      </p:pic>
      <p:sp>
        <p:nvSpPr>
          <p:cNvPr id="2" name="Title 1">
            <a:extLst>
              <a:ext uri="{FF2B5EF4-FFF2-40B4-BE49-F238E27FC236}">
                <a16:creationId xmlns:a16="http://schemas.microsoft.com/office/drawing/2014/main" id="{D294965C-C755-4238-B8E6-0A0059E9873C}"/>
              </a:ext>
            </a:extLst>
          </p:cNvPr>
          <p:cNvSpPr>
            <a:spLocks noGrp="1"/>
          </p:cNvSpPr>
          <p:nvPr>
            <p:ph type="title"/>
          </p:nvPr>
        </p:nvSpPr>
        <p:spPr>
          <a:xfrm>
            <a:off x="361122" y="5188917"/>
            <a:ext cx="5483087" cy="1325563"/>
          </a:xfrm>
        </p:spPr>
        <p:txBody>
          <a:bodyPr>
            <a:normAutofit fontScale="90000"/>
          </a:bodyPr>
          <a:lstStyle/>
          <a:p>
            <a:r>
              <a:rPr lang="en-GB" sz="6000" b="1" dirty="0">
                <a:solidFill>
                  <a:srgbClr val="003366"/>
                </a:solidFill>
                <a:latin typeface="Raleway" panose="020B0503030101060003" pitchFamily="34" charset="0"/>
              </a:rPr>
              <a:t>Reflective Journal</a:t>
            </a:r>
          </a:p>
        </p:txBody>
      </p:sp>
      <p:pic>
        <p:nvPicPr>
          <p:cNvPr id="3" name="Picture 2">
            <a:extLst>
              <a:ext uri="{FF2B5EF4-FFF2-40B4-BE49-F238E27FC236}">
                <a16:creationId xmlns:a16="http://schemas.microsoft.com/office/drawing/2014/main" id="{D71F4168-6B9A-4698-AB03-EE49CF7C3C5C}"/>
              </a:ext>
            </a:extLst>
          </p:cNvPr>
          <p:cNvPicPr>
            <a:picLocks noChangeAspect="1"/>
          </p:cNvPicPr>
          <p:nvPr/>
        </p:nvPicPr>
        <p:blipFill>
          <a:blip r:embed="rId4"/>
          <a:stretch>
            <a:fillRect/>
          </a:stretch>
        </p:blipFill>
        <p:spPr>
          <a:xfrm>
            <a:off x="10229072" y="152401"/>
            <a:ext cx="1814026" cy="1223148"/>
          </a:xfrm>
          <a:prstGeom prst="rect">
            <a:avLst/>
          </a:prstGeom>
        </p:spPr>
      </p:pic>
    </p:spTree>
    <p:extLst>
      <p:ext uri="{BB962C8B-B14F-4D97-AF65-F5344CB8AC3E}">
        <p14:creationId xmlns:p14="http://schemas.microsoft.com/office/powerpoint/2010/main" val="35389210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itle 1">
            <a:extLst>
              <a:ext uri="{FF2B5EF4-FFF2-40B4-BE49-F238E27FC236}">
                <a16:creationId xmlns:a16="http://schemas.microsoft.com/office/drawing/2014/main" id="{FD7AC11B-4020-457B-83D7-F11F50DF0E26}"/>
              </a:ext>
            </a:extLst>
          </p:cNvPr>
          <p:cNvSpPr>
            <a:spLocks noGrp="1" noChangeArrowheads="1"/>
          </p:cNvSpPr>
          <p:nvPr>
            <p:ph type="title"/>
          </p:nvPr>
        </p:nvSpPr>
        <p:spPr>
          <a:xfrm>
            <a:off x="0" y="0"/>
            <a:ext cx="11768138" cy="1436914"/>
          </a:xfrm>
        </p:spPr>
        <p:txBody>
          <a:bodyPr/>
          <a:lstStyle/>
          <a:p>
            <a:pPr algn="ctr" eaLnBrk="1" hangingPunct="1"/>
            <a:r>
              <a:rPr lang="en-GB" altLang="en-US" b="1" dirty="0">
                <a:solidFill>
                  <a:srgbClr val="003366"/>
                </a:solidFill>
                <a:latin typeface="Raleway" panose="020B0503030101060003" pitchFamily="34" charset="0"/>
              </a:rPr>
              <a:t>Reflective journal / diary</a:t>
            </a:r>
            <a:br>
              <a:rPr lang="en-GB" altLang="en-US" b="1" dirty="0">
                <a:solidFill>
                  <a:srgbClr val="003366"/>
                </a:solidFill>
                <a:latin typeface="Raleway" panose="020B0503030101060003" pitchFamily="34" charset="0"/>
              </a:rPr>
            </a:br>
            <a:r>
              <a:rPr lang="en-GB" altLang="en-US" sz="3600" b="1" dirty="0">
                <a:solidFill>
                  <a:srgbClr val="003366"/>
                </a:solidFill>
                <a:latin typeface="Raleway" panose="020B0503030101060003" pitchFamily="34" charset="0"/>
              </a:rPr>
              <a:t>Research-Pair-Share</a:t>
            </a:r>
          </a:p>
        </p:txBody>
      </p:sp>
      <p:sp>
        <p:nvSpPr>
          <p:cNvPr id="3" name="Content Placeholder 2">
            <a:extLst>
              <a:ext uri="{FF2B5EF4-FFF2-40B4-BE49-F238E27FC236}">
                <a16:creationId xmlns:a16="http://schemas.microsoft.com/office/drawing/2014/main" id="{9B5CD57A-5DC6-4877-8098-FAA8301E9AB6}"/>
              </a:ext>
            </a:extLst>
          </p:cNvPr>
          <p:cNvSpPr>
            <a:spLocks noGrp="1"/>
          </p:cNvSpPr>
          <p:nvPr>
            <p:ph idx="1"/>
          </p:nvPr>
        </p:nvSpPr>
        <p:spPr>
          <a:xfrm>
            <a:off x="605642" y="1436915"/>
            <a:ext cx="11162496" cy="5139250"/>
          </a:xfrm>
        </p:spPr>
        <p:txBody>
          <a:bodyPr rtlCol="0">
            <a:normAutofit fontScale="85000" lnSpcReduction="20000"/>
          </a:bodyPr>
          <a:lstStyle/>
          <a:p>
            <a:pPr marL="0" indent="0" eaLnBrk="1" fontAlgn="auto" hangingPunct="1">
              <a:spcAft>
                <a:spcPts val="0"/>
              </a:spcAft>
              <a:buNone/>
              <a:defRPr/>
            </a:pPr>
            <a:r>
              <a:rPr lang="en-GB" sz="3600" dirty="0">
                <a:solidFill>
                  <a:srgbClr val="003366"/>
                </a:solidFill>
                <a:latin typeface="Raleway" panose="020B0503030101060003" pitchFamily="34" charset="0"/>
              </a:rPr>
              <a:t>Using some of the websites on next slide, find out:</a:t>
            </a:r>
          </a:p>
          <a:p>
            <a:pPr marL="0" indent="0" eaLnBrk="1" fontAlgn="auto" hangingPunct="1">
              <a:spcAft>
                <a:spcPts val="0"/>
              </a:spcAft>
              <a:buNone/>
              <a:defRPr/>
            </a:pPr>
            <a:endParaRPr lang="en-GB" sz="3600" dirty="0">
              <a:solidFill>
                <a:srgbClr val="003366"/>
              </a:solidFill>
              <a:latin typeface="Raleway" panose="020B0503030101060003" pitchFamily="34" charset="0"/>
            </a:endParaRPr>
          </a:p>
          <a:p>
            <a:pPr marL="742950" indent="-742950" eaLnBrk="1" fontAlgn="auto" hangingPunct="1">
              <a:spcAft>
                <a:spcPts val="0"/>
              </a:spcAft>
              <a:buAutoNum type="arabicPeriod"/>
              <a:defRPr/>
            </a:pPr>
            <a:r>
              <a:rPr lang="en-GB" sz="3200" dirty="0">
                <a:solidFill>
                  <a:srgbClr val="003366"/>
                </a:solidFill>
                <a:latin typeface="Raleway" panose="020B0503030101060003" pitchFamily="34" charset="0"/>
              </a:rPr>
              <a:t>What is a </a:t>
            </a:r>
            <a:r>
              <a:rPr lang="en-GB" sz="3200" b="1" dirty="0">
                <a:solidFill>
                  <a:srgbClr val="003366"/>
                </a:solidFill>
                <a:latin typeface="Raleway" panose="020B0503030101060003" pitchFamily="34" charset="0"/>
              </a:rPr>
              <a:t>reflective journal</a:t>
            </a:r>
            <a:r>
              <a:rPr lang="en-GB" sz="3200" dirty="0">
                <a:solidFill>
                  <a:srgbClr val="003366"/>
                </a:solidFill>
                <a:latin typeface="Raleway" panose="020B0503030101060003" pitchFamily="34" charset="0"/>
              </a:rPr>
              <a:t>? What is its </a:t>
            </a:r>
            <a:r>
              <a:rPr lang="en-GB" sz="3200" b="1" dirty="0">
                <a:solidFill>
                  <a:srgbClr val="003366"/>
                </a:solidFill>
                <a:latin typeface="Raleway" panose="020B0503030101060003" pitchFamily="34" charset="0"/>
              </a:rPr>
              <a:t>purpose and usage</a:t>
            </a:r>
            <a:r>
              <a:rPr lang="en-GB" sz="3200" dirty="0">
                <a:solidFill>
                  <a:srgbClr val="003366"/>
                </a:solidFill>
                <a:latin typeface="Raleway" panose="020B0503030101060003" pitchFamily="34" charset="0"/>
              </a:rPr>
              <a:t>?</a:t>
            </a:r>
          </a:p>
          <a:p>
            <a:pPr marL="742950" indent="-742950" eaLnBrk="1" fontAlgn="auto" hangingPunct="1">
              <a:spcAft>
                <a:spcPts val="0"/>
              </a:spcAft>
              <a:buAutoNum type="arabicPeriod"/>
              <a:defRPr/>
            </a:pPr>
            <a:r>
              <a:rPr lang="en-GB" sz="3200" dirty="0">
                <a:solidFill>
                  <a:srgbClr val="003366"/>
                </a:solidFill>
                <a:latin typeface="Raleway" panose="020B0503030101060003" pitchFamily="34" charset="0"/>
              </a:rPr>
              <a:t>What do you write in a reflective journal?</a:t>
            </a:r>
          </a:p>
          <a:p>
            <a:pPr marL="742950" indent="-742950" eaLnBrk="1" fontAlgn="auto" hangingPunct="1">
              <a:spcAft>
                <a:spcPts val="0"/>
              </a:spcAft>
              <a:buAutoNum type="arabicPeriod"/>
              <a:defRPr/>
            </a:pPr>
            <a:r>
              <a:rPr lang="en-GB" sz="3200" dirty="0">
                <a:solidFill>
                  <a:srgbClr val="003366"/>
                </a:solidFill>
                <a:latin typeface="Raleway" panose="020B0503030101060003" pitchFamily="34" charset="0"/>
              </a:rPr>
              <a:t>How useful a reflective journal will be for your CS1 assignment?</a:t>
            </a:r>
          </a:p>
          <a:p>
            <a:pPr marL="742950" indent="-742950" eaLnBrk="1" fontAlgn="auto" hangingPunct="1">
              <a:spcAft>
                <a:spcPts val="0"/>
              </a:spcAft>
              <a:buAutoNum type="arabicPeriod"/>
              <a:defRPr/>
            </a:pPr>
            <a:r>
              <a:rPr lang="en-GB" sz="3200" dirty="0">
                <a:solidFill>
                  <a:srgbClr val="003366"/>
                </a:solidFill>
                <a:latin typeface="Raleway" panose="020B0503030101060003" pitchFamily="34" charset="0"/>
              </a:rPr>
              <a:t>Do you keep a reflective journal? If not, are you going to start writing one? What for / When / How often will you use it?</a:t>
            </a:r>
          </a:p>
          <a:p>
            <a:pPr marL="742950" indent="-742950" eaLnBrk="1" fontAlgn="auto" hangingPunct="1">
              <a:spcAft>
                <a:spcPts val="0"/>
              </a:spcAft>
              <a:buFont typeface="Arial" panose="020B0604020202020204" pitchFamily="34" charset="0"/>
              <a:buAutoNum type="arabicPeriod"/>
              <a:defRPr/>
            </a:pPr>
            <a:r>
              <a:rPr lang="en-GB" sz="3200" dirty="0">
                <a:solidFill>
                  <a:srgbClr val="003366"/>
                </a:solidFill>
                <a:latin typeface="Raleway" panose="020B0503030101060003" pitchFamily="34" charset="0"/>
              </a:rPr>
              <a:t>What tips would you give to your friend with respect to keeping a reflective journal?</a:t>
            </a:r>
          </a:p>
          <a:p>
            <a:pPr marL="0" indent="0" eaLnBrk="1" fontAlgn="auto" hangingPunct="1">
              <a:spcAft>
                <a:spcPts val="0"/>
              </a:spcAft>
              <a:buNone/>
              <a:defRPr/>
            </a:pPr>
            <a:endParaRPr lang="en-GB" sz="3200" dirty="0">
              <a:solidFill>
                <a:srgbClr val="003366"/>
              </a:solidFill>
              <a:latin typeface="Raleway" panose="020B0503030101060003" pitchFamily="34" charset="0"/>
            </a:endParaRPr>
          </a:p>
          <a:p>
            <a:pPr marL="0" indent="0" eaLnBrk="1" fontAlgn="auto" hangingPunct="1">
              <a:spcAft>
                <a:spcPts val="0"/>
              </a:spcAft>
              <a:buNone/>
              <a:defRPr/>
            </a:pPr>
            <a:r>
              <a:rPr lang="en-GB" sz="3500" dirty="0">
                <a:solidFill>
                  <a:srgbClr val="0070C0"/>
                </a:solidFill>
                <a:latin typeface="Raleway" panose="020B0503030101060003" pitchFamily="34" charset="0"/>
              </a:rPr>
              <a:t>Then pair up with another person and compare your answers. Finally share your ideas/thoughts with the rest of the class.</a:t>
            </a:r>
          </a:p>
          <a:p>
            <a:pPr marL="742950" indent="-742950" eaLnBrk="1" fontAlgn="auto" hangingPunct="1">
              <a:spcAft>
                <a:spcPts val="0"/>
              </a:spcAft>
              <a:buAutoNum type="arabicPeriod"/>
              <a:defRPr/>
            </a:pPr>
            <a:endParaRPr lang="en-GB" sz="3600" dirty="0">
              <a:solidFill>
                <a:srgbClr val="003366"/>
              </a:solidFill>
              <a:latin typeface="Raleway" panose="020B0503030101060003" pitchFamily="34" charset="0"/>
            </a:endParaRPr>
          </a:p>
          <a:p>
            <a:pPr marL="0" indent="0" eaLnBrk="1" fontAlgn="auto" hangingPunct="1">
              <a:spcAft>
                <a:spcPts val="0"/>
              </a:spcAft>
              <a:buNone/>
              <a:defRPr/>
            </a:pPr>
            <a:endParaRPr lang="en-GB"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EB51793B-2D45-44A7-994F-6D4B09F14D5F}"/>
              </a:ext>
            </a:extLst>
          </p:cNvPr>
          <p:cNvPicPr/>
          <p:nvPr/>
        </p:nvPicPr>
        <p:blipFill rotWithShape="1">
          <a:blip r:embed="rId3"/>
          <a:srcRect t="25220" r="66098" b="56146"/>
          <a:stretch/>
        </p:blipFill>
        <p:spPr bwMode="auto">
          <a:xfrm>
            <a:off x="6334165" y="2262190"/>
            <a:ext cx="4743450" cy="1498600"/>
          </a:xfrm>
          <a:prstGeom prst="rect">
            <a:avLst/>
          </a:prstGeom>
          <a:ln>
            <a:noFill/>
          </a:ln>
          <a:extLst>
            <a:ext uri="{53640926-AAD7-44D8-BBD7-CCE9431645EC}">
              <a14:shadowObscured xmlns:a14="http://schemas.microsoft.com/office/drawing/2010/main"/>
            </a:ext>
          </a:extLst>
        </p:spPr>
      </p:pic>
      <p:sp>
        <p:nvSpPr>
          <p:cNvPr id="2" name="Title 1"/>
          <p:cNvSpPr>
            <a:spLocks noGrp="1"/>
          </p:cNvSpPr>
          <p:nvPr>
            <p:ph type="title"/>
          </p:nvPr>
        </p:nvSpPr>
        <p:spPr>
          <a:xfrm>
            <a:off x="1524000" y="78256"/>
            <a:ext cx="8686800" cy="1143000"/>
          </a:xfrm>
        </p:spPr>
        <p:txBody>
          <a:bodyPr>
            <a:normAutofit/>
          </a:bodyPr>
          <a:lstStyle/>
          <a:p>
            <a:pPr algn="ctr"/>
            <a:r>
              <a:rPr lang="en-GB" b="1" dirty="0">
                <a:solidFill>
                  <a:srgbClr val="7030A0"/>
                </a:solidFill>
                <a:latin typeface="Rasionne"/>
              </a:rPr>
              <a:t>Registering your in Class attendance</a:t>
            </a:r>
          </a:p>
        </p:txBody>
      </p:sp>
      <p:sp>
        <p:nvSpPr>
          <p:cNvPr id="3" name="Content Placeholder 2"/>
          <p:cNvSpPr>
            <a:spLocks noGrp="1"/>
          </p:cNvSpPr>
          <p:nvPr>
            <p:ph idx="1"/>
          </p:nvPr>
        </p:nvSpPr>
        <p:spPr>
          <a:xfrm>
            <a:off x="870333" y="1092200"/>
            <a:ext cx="9797667" cy="4780250"/>
          </a:xfrm>
        </p:spPr>
        <p:txBody>
          <a:bodyPr>
            <a:noAutofit/>
          </a:bodyPr>
          <a:lstStyle/>
          <a:p>
            <a:pPr marL="0" indent="0">
              <a:buNone/>
            </a:pPr>
            <a:r>
              <a:rPr lang="en-GB" sz="2400" b="1" dirty="0">
                <a:solidFill>
                  <a:srgbClr val="002060"/>
                </a:solidFill>
                <a:latin typeface="Raleway"/>
              </a:rPr>
              <a:t>Step 1: </a:t>
            </a:r>
            <a:r>
              <a:rPr lang="en-GB" sz="2400" dirty="0">
                <a:solidFill>
                  <a:srgbClr val="002060"/>
                </a:solidFill>
                <a:latin typeface="Raleway"/>
              </a:rPr>
              <a:t>Ensure you are logged into the ARUL-Wi-Fi. </a:t>
            </a:r>
          </a:p>
          <a:p>
            <a:pPr marL="0" indent="0">
              <a:buNone/>
            </a:pPr>
            <a:r>
              <a:rPr lang="en-GB" sz="2400" dirty="0">
                <a:solidFill>
                  <a:srgbClr val="002060"/>
                </a:solidFill>
                <a:latin typeface="Raleway"/>
              </a:rPr>
              <a:t>The password is: 1nt3rn3t@Arul </a:t>
            </a:r>
          </a:p>
          <a:p>
            <a:pPr marL="0" indent="0">
              <a:buNone/>
            </a:pPr>
            <a:r>
              <a:rPr lang="en-GB" sz="2400" b="1" dirty="0">
                <a:solidFill>
                  <a:srgbClr val="002060"/>
                </a:solidFill>
                <a:latin typeface="Raleway"/>
              </a:rPr>
              <a:t>Step 2: </a:t>
            </a:r>
            <a:r>
              <a:rPr lang="en-GB" sz="2400" dirty="0">
                <a:solidFill>
                  <a:srgbClr val="002060"/>
                </a:solidFill>
                <a:latin typeface="Raleway"/>
              </a:rPr>
              <a:t>Login to the VLE and go to the module page for your </a:t>
            </a:r>
            <a:r>
              <a:rPr lang="en-GB" sz="2400" b="1" dirty="0">
                <a:solidFill>
                  <a:srgbClr val="002060"/>
                </a:solidFill>
                <a:latin typeface="Raleway"/>
              </a:rPr>
              <a:t>class.</a:t>
            </a:r>
            <a:r>
              <a:rPr lang="en-GB" sz="2400" dirty="0">
                <a:solidFill>
                  <a:srgbClr val="002060"/>
                </a:solidFill>
                <a:latin typeface="Raleway"/>
              </a:rPr>
              <a:t> </a:t>
            </a:r>
          </a:p>
          <a:p>
            <a:pPr marL="0" indent="0">
              <a:buNone/>
            </a:pPr>
            <a:endParaRPr lang="en-GB" sz="2400" b="1" dirty="0">
              <a:solidFill>
                <a:srgbClr val="002060"/>
              </a:solidFill>
              <a:latin typeface="Raleway"/>
            </a:endParaRPr>
          </a:p>
          <a:p>
            <a:pPr marL="0" indent="0">
              <a:buNone/>
            </a:pPr>
            <a:endParaRPr lang="en-GB" sz="2400" b="1" dirty="0">
              <a:solidFill>
                <a:srgbClr val="002060"/>
              </a:solidFill>
              <a:latin typeface="Raleway"/>
            </a:endParaRPr>
          </a:p>
          <a:p>
            <a:pPr marL="0" indent="0">
              <a:buNone/>
            </a:pPr>
            <a:r>
              <a:rPr lang="en-GB" sz="2400" b="1" dirty="0">
                <a:solidFill>
                  <a:srgbClr val="002060"/>
                </a:solidFill>
                <a:latin typeface="Raleway"/>
              </a:rPr>
              <a:t>Step 3: </a:t>
            </a:r>
            <a:r>
              <a:rPr lang="en-GB" sz="2400" dirty="0">
                <a:solidFill>
                  <a:srgbClr val="002060"/>
                </a:solidFill>
                <a:latin typeface="Raleway"/>
              </a:rPr>
              <a:t> Click on In Class attendance</a:t>
            </a:r>
          </a:p>
          <a:p>
            <a:pPr marL="0" indent="0">
              <a:lnSpc>
                <a:spcPct val="107000"/>
              </a:lnSpc>
              <a:spcAft>
                <a:spcPts val="800"/>
              </a:spcAft>
              <a:buNone/>
            </a:pPr>
            <a:r>
              <a:rPr lang="en-GB" sz="2400" b="1" dirty="0">
                <a:solidFill>
                  <a:srgbClr val="002060"/>
                </a:solidFill>
                <a:latin typeface="Raleway"/>
              </a:rPr>
              <a:t>Step 4: </a:t>
            </a:r>
            <a:r>
              <a:rPr lang="en-GB" sz="2400" dirty="0">
                <a:solidFill>
                  <a:srgbClr val="002060"/>
                </a:solidFill>
                <a:latin typeface="Raleway"/>
              </a:rPr>
              <a:t>Click on the link highlighted in blue. The word submitted will appear on your screen if you have followed the procedure </a:t>
            </a:r>
          </a:p>
          <a:p>
            <a:pPr marL="0" indent="0">
              <a:lnSpc>
                <a:spcPct val="107000"/>
              </a:lnSpc>
              <a:spcAft>
                <a:spcPts val="800"/>
              </a:spcAft>
              <a:buNone/>
            </a:pPr>
            <a:r>
              <a:rPr lang="en-GB" sz="2400" b="1" dirty="0">
                <a:solidFill>
                  <a:srgbClr val="002060"/>
                </a:solidFill>
                <a:latin typeface="Raleway"/>
              </a:rPr>
              <a:t>Step 5</a:t>
            </a:r>
            <a:r>
              <a:rPr lang="en-GB" sz="2400" dirty="0">
                <a:solidFill>
                  <a:srgbClr val="002060"/>
                </a:solidFill>
                <a:latin typeface="Raleway"/>
              </a:rPr>
              <a:t>: Repeat this process for your AM/PM class</a:t>
            </a:r>
            <a:endParaRPr lang="en-GB" sz="2400" dirty="0">
              <a:solidFill>
                <a:schemeClr val="bg1"/>
              </a:solidFill>
              <a:latin typeface="Raleway"/>
            </a:endParaRPr>
          </a:p>
        </p:txBody>
      </p:sp>
      <p:pic>
        <p:nvPicPr>
          <p:cNvPr id="6" name="Picture 5">
            <a:extLst>
              <a:ext uri="{FF2B5EF4-FFF2-40B4-BE49-F238E27FC236}">
                <a16:creationId xmlns:a16="http://schemas.microsoft.com/office/drawing/2014/main" id="{68A3121B-359C-9A48-9722-9E3E2A8FFB70}"/>
              </a:ext>
            </a:extLst>
          </p:cNvPr>
          <p:cNvPicPr>
            <a:picLocks noChangeAspect="1"/>
          </p:cNvPicPr>
          <p:nvPr/>
        </p:nvPicPr>
        <p:blipFill>
          <a:blip r:embed="rId4">
            <a:duotone>
              <a:prstClr val="black"/>
              <a:srgbClr val="002060">
                <a:tint val="45000"/>
                <a:satMod val="400000"/>
              </a:srgbClr>
            </a:duotone>
            <a:extLst>
              <a:ext uri="{BEBA8EAE-BF5A-486C-A8C5-ECC9F3942E4B}">
                <a14:imgProps xmlns:a14="http://schemas.microsoft.com/office/drawing/2010/main">
                  <a14:imgLayer r:embed="rId5">
                    <a14:imgEffect>
                      <a14:brightnessContrast bright="-40000" contrast="40000"/>
                    </a14:imgEffect>
                  </a14:imgLayer>
                </a14:imgProps>
              </a:ext>
            </a:extLst>
          </a:blip>
          <a:stretch>
            <a:fillRect/>
          </a:stretch>
        </p:blipFill>
        <p:spPr>
          <a:xfrm>
            <a:off x="10471305" y="5629279"/>
            <a:ext cx="984329" cy="666433"/>
          </a:xfrm>
          <a:prstGeom prst="rect">
            <a:avLst/>
          </a:prstGeom>
        </p:spPr>
      </p:pic>
      <p:pic>
        <p:nvPicPr>
          <p:cNvPr id="14" name="Picture 13">
            <a:extLst>
              <a:ext uri="{FF2B5EF4-FFF2-40B4-BE49-F238E27FC236}">
                <a16:creationId xmlns:a16="http://schemas.microsoft.com/office/drawing/2014/main" id="{A1655D50-9C61-42C8-B7F6-D05C599F4F5B}"/>
              </a:ext>
            </a:extLst>
          </p:cNvPr>
          <p:cNvPicPr>
            <a:picLocks noChangeAspect="1"/>
          </p:cNvPicPr>
          <p:nvPr/>
        </p:nvPicPr>
        <p:blipFill rotWithShape="1">
          <a:blip r:embed="rId6" r:link="rId7">
            <a:extLst>
              <a:ext uri="{28A0092B-C50C-407E-A947-70E740481C1C}">
                <a14:useLocalDpi xmlns:a14="http://schemas.microsoft.com/office/drawing/2010/main" val="0"/>
              </a:ext>
            </a:extLst>
          </a:blip>
          <a:srcRect l="598" t="10060" r="33436" b="76032"/>
          <a:stretch>
            <a:fillRect/>
          </a:stretch>
        </p:blipFill>
        <p:spPr bwMode="auto">
          <a:xfrm>
            <a:off x="1228530" y="5629279"/>
            <a:ext cx="6837471" cy="744282"/>
          </a:xfrm>
          <a:prstGeom prst="rect">
            <a:avLst/>
          </a:prstGeom>
          <a:noFill/>
          <a:ln>
            <a:noFill/>
          </a:ln>
          <a:extLst>
            <a:ext uri="{53640926-AAD7-44D8-BBD7-CCE9431645EC}">
              <a14:shadowObscured xmlns:a14="http://schemas.microsoft.com/office/drawing/2010/main"/>
            </a:ext>
          </a:extLst>
        </p:spPr>
      </p:pic>
      <p:pic>
        <p:nvPicPr>
          <p:cNvPr id="15" name="Picture 14">
            <a:extLst>
              <a:ext uri="{FF2B5EF4-FFF2-40B4-BE49-F238E27FC236}">
                <a16:creationId xmlns:a16="http://schemas.microsoft.com/office/drawing/2014/main" id="{98B1C31A-336D-4F41-81CE-670FAEE9C60B}"/>
              </a:ext>
            </a:extLst>
          </p:cNvPr>
          <p:cNvPicPr>
            <a:picLocks noChangeAspect="1"/>
          </p:cNvPicPr>
          <p:nvPr/>
        </p:nvPicPr>
        <p:blipFill>
          <a:blip r:embed="rId8"/>
          <a:stretch>
            <a:fillRect/>
          </a:stretch>
        </p:blipFill>
        <p:spPr>
          <a:xfrm>
            <a:off x="4006772" y="5712576"/>
            <a:ext cx="984329" cy="869436"/>
          </a:xfrm>
          <a:prstGeom prst="rect">
            <a:avLst/>
          </a:prstGeom>
        </p:spPr>
      </p:pic>
      <p:pic>
        <p:nvPicPr>
          <p:cNvPr id="10" name="Picture 9">
            <a:extLst>
              <a:ext uri="{FF2B5EF4-FFF2-40B4-BE49-F238E27FC236}">
                <a16:creationId xmlns:a16="http://schemas.microsoft.com/office/drawing/2014/main" id="{13F3A401-54F0-401C-90BF-33E267EB4ACF}"/>
              </a:ext>
            </a:extLst>
          </p:cNvPr>
          <p:cNvPicPr>
            <a:picLocks noChangeAspect="1"/>
          </p:cNvPicPr>
          <p:nvPr/>
        </p:nvPicPr>
        <p:blipFill>
          <a:blip r:embed="rId8"/>
          <a:stretch>
            <a:fillRect/>
          </a:stretch>
        </p:blipFill>
        <p:spPr>
          <a:xfrm rot="10800000">
            <a:off x="5759451" y="2521464"/>
            <a:ext cx="984329" cy="869436"/>
          </a:xfrm>
          <a:prstGeom prst="rect">
            <a:avLst/>
          </a:prstGeom>
        </p:spPr>
      </p:pic>
    </p:spTree>
    <p:extLst>
      <p:ext uri="{BB962C8B-B14F-4D97-AF65-F5344CB8AC3E}">
        <p14:creationId xmlns:p14="http://schemas.microsoft.com/office/powerpoint/2010/main" val="29144921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itle 1">
            <a:extLst>
              <a:ext uri="{FF2B5EF4-FFF2-40B4-BE49-F238E27FC236}">
                <a16:creationId xmlns:a16="http://schemas.microsoft.com/office/drawing/2014/main" id="{FD7AC11B-4020-457B-83D7-F11F50DF0E26}"/>
              </a:ext>
            </a:extLst>
          </p:cNvPr>
          <p:cNvSpPr>
            <a:spLocks noGrp="1" noChangeArrowheads="1"/>
          </p:cNvSpPr>
          <p:nvPr>
            <p:ph type="title"/>
          </p:nvPr>
        </p:nvSpPr>
        <p:spPr>
          <a:xfrm>
            <a:off x="0" y="0"/>
            <a:ext cx="11768138" cy="960581"/>
          </a:xfrm>
        </p:spPr>
        <p:txBody>
          <a:bodyPr/>
          <a:lstStyle/>
          <a:p>
            <a:pPr algn="ctr" eaLnBrk="1" hangingPunct="1"/>
            <a:r>
              <a:rPr lang="en-GB" altLang="en-US" sz="3600" b="1" dirty="0">
                <a:solidFill>
                  <a:srgbClr val="003366"/>
                </a:solidFill>
                <a:latin typeface="Raleway" panose="020B0503030101060003" pitchFamily="34" charset="0"/>
              </a:rPr>
              <a:t>Websites – Reflective journal</a:t>
            </a:r>
          </a:p>
        </p:txBody>
      </p:sp>
      <p:sp>
        <p:nvSpPr>
          <p:cNvPr id="3" name="Content Placeholder 2">
            <a:extLst>
              <a:ext uri="{FF2B5EF4-FFF2-40B4-BE49-F238E27FC236}">
                <a16:creationId xmlns:a16="http://schemas.microsoft.com/office/drawing/2014/main" id="{9B5CD57A-5DC6-4877-8098-FAA8301E9AB6}"/>
              </a:ext>
            </a:extLst>
          </p:cNvPr>
          <p:cNvSpPr>
            <a:spLocks noGrp="1"/>
          </p:cNvSpPr>
          <p:nvPr>
            <p:ph idx="1"/>
          </p:nvPr>
        </p:nvSpPr>
        <p:spPr>
          <a:xfrm>
            <a:off x="534390" y="1187532"/>
            <a:ext cx="11233748" cy="5189517"/>
          </a:xfrm>
        </p:spPr>
        <p:txBody>
          <a:bodyPr rtlCol="0">
            <a:normAutofit fontScale="92500" lnSpcReduction="20000"/>
          </a:bodyPr>
          <a:lstStyle/>
          <a:p>
            <a:pPr marL="0" indent="0" eaLnBrk="1" fontAlgn="auto" hangingPunct="1">
              <a:spcAft>
                <a:spcPts val="0"/>
              </a:spcAft>
              <a:buNone/>
              <a:defRPr/>
            </a:pPr>
            <a:r>
              <a:rPr lang="en-GB" sz="3200" dirty="0">
                <a:solidFill>
                  <a:srgbClr val="003366"/>
                </a:solidFill>
                <a:latin typeface="Raleway" panose="020B0503030101060003" pitchFamily="34" charset="0"/>
                <a:hlinkClick r:id="rId3"/>
              </a:rPr>
              <a:t>https://warwick.ac.uk/fac/cross_fac/iatl/study/ugmodules/humananimalstudies/assessment/reflectivejournal/</a:t>
            </a:r>
            <a:endParaRPr lang="en-GB" sz="3200" dirty="0">
              <a:solidFill>
                <a:srgbClr val="003366"/>
              </a:solidFill>
              <a:latin typeface="Raleway" panose="020B0503030101060003" pitchFamily="34" charset="0"/>
            </a:endParaRPr>
          </a:p>
          <a:p>
            <a:pPr marL="0" indent="0" eaLnBrk="1" fontAlgn="auto" hangingPunct="1">
              <a:spcAft>
                <a:spcPts val="0"/>
              </a:spcAft>
              <a:buNone/>
              <a:defRPr/>
            </a:pPr>
            <a:endParaRPr lang="en-GB" sz="3200" dirty="0">
              <a:solidFill>
                <a:srgbClr val="003366"/>
              </a:solidFill>
              <a:latin typeface="Raleway" panose="020B0503030101060003" pitchFamily="34" charset="0"/>
            </a:endParaRPr>
          </a:p>
          <a:p>
            <a:pPr marL="0" indent="0" eaLnBrk="1" fontAlgn="auto" hangingPunct="1">
              <a:spcAft>
                <a:spcPts val="0"/>
              </a:spcAft>
              <a:buNone/>
              <a:defRPr/>
            </a:pPr>
            <a:r>
              <a:rPr lang="en-GB" sz="3200" dirty="0">
                <a:solidFill>
                  <a:srgbClr val="003366"/>
                </a:solidFill>
                <a:latin typeface="Raleway" panose="020B0503030101060003" pitchFamily="34" charset="0"/>
                <a:hlinkClick r:id="rId4"/>
              </a:rPr>
              <a:t>http://www.docs.hss.ed.ac.uk/iad/Learning_teaching/Academic_pastoral/Reflect/Keeping_reflective_journal.pdf</a:t>
            </a:r>
            <a:endParaRPr lang="en-GB" sz="3200" dirty="0">
              <a:solidFill>
                <a:srgbClr val="003366"/>
              </a:solidFill>
              <a:latin typeface="Raleway" panose="020B0503030101060003" pitchFamily="34" charset="0"/>
            </a:endParaRPr>
          </a:p>
          <a:p>
            <a:pPr marL="0" indent="0" eaLnBrk="1" fontAlgn="auto" hangingPunct="1">
              <a:spcAft>
                <a:spcPts val="0"/>
              </a:spcAft>
              <a:buNone/>
              <a:defRPr/>
            </a:pPr>
            <a:endParaRPr lang="en-GB" sz="3200" dirty="0">
              <a:solidFill>
                <a:srgbClr val="003366"/>
              </a:solidFill>
              <a:latin typeface="Raleway" panose="020B0503030101060003" pitchFamily="34" charset="0"/>
            </a:endParaRPr>
          </a:p>
          <a:p>
            <a:pPr marL="0" indent="0" eaLnBrk="1" fontAlgn="auto" hangingPunct="1">
              <a:spcAft>
                <a:spcPts val="0"/>
              </a:spcAft>
              <a:buNone/>
              <a:defRPr/>
            </a:pPr>
            <a:r>
              <a:rPr lang="en-GB" sz="3200" dirty="0">
                <a:solidFill>
                  <a:srgbClr val="003366"/>
                </a:solidFill>
                <a:latin typeface="Raleway" panose="020B0503030101060003" pitchFamily="34" charset="0"/>
                <a:hlinkClick r:id="rId5"/>
              </a:rPr>
              <a:t>https://www.toppr.com/bytes/reflective-journals-writing/</a:t>
            </a:r>
            <a:endParaRPr lang="en-GB" sz="3200" dirty="0">
              <a:solidFill>
                <a:srgbClr val="003366"/>
              </a:solidFill>
              <a:latin typeface="Raleway" panose="020B0503030101060003" pitchFamily="34" charset="0"/>
            </a:endParaRPr>
          </a:p>
          <a:p>
            <a:pPr marL="0" indent="0" eaLnBrk="1" fontAlgn="auto" hangingPunct="1">
              <a:spcAft>
                <a:spcPts val="0"/>
              </a:spcAft>
              <a:buNone/>
              <a:defRPr/>
            </a:pPr>
            <a:endParaRPr lang="en-GB" sz="3200" dirty="0">
              <a:solidFill>
                <a:srgbClr val="003366"/>
              </a:solidFill>
              <a:latin typeface="Raleway" panose="020B0503030101060003" pitchFamily="34" charset="0"/>
            </a:endParaRPr>
          </a:p>
          <a:p>
            <a:pPr marL="0" indent="0" eaLnBrk="1" fontAlgn="auto" hangingPunct="1">
              <a:spcAft>
                <a:spcPts val="0"/>
              </a:spcAft>
              <a:buNone/>
              <a:defRPr/>
            </a:pPr>
            <a:r>
              <a:rPr lang="en-GB" sz="3200" dirty="0">
                <a:solidFill>
                  <a:srgbClr val="003366"/>
                </a:solidFill>
                <a:latin typeface="Raleway" panose="020B0503030101060003" pitchFamily="34" charset="0"/>
                <a:hlinkClick r:id="rId6"/>
              </a:rPr>
              <a:t>https://journey.cloud/reflective-journal/</a:t>
            </a:r>
            <a:endParaRPr lang="en-GB" sz="3200" dirty="0">
              <a:solidFill>
                <a:srgbClr val="003366"/>
              </a:solidFill>
              <a:latin typeface="Raleway" panose="020B0503030101060003" pitchFamily="34" charset="0"/>
            </a:endParaRPr>
          </a:p>
          <a:p>
            <a:pPr marL="0" indent="0" eaLnBrk="1" fontAlgn="auto" hangingPunct="1">
              <a:spcAft>
                <a:spcPts val="0"/>
              </a:spcAft>
              <a:buNone/>
              <a:defRPr/>
            </a:pPr>
            <a:endParaRPr lang="en-GB" sz="3200" dirty="0">
              <a:solidFill>
                <a:srgbClr val="003366"/>
              </a:solidFill>
              <a:latin typeface="Raleway" panose="020B0503030101060003" pitchFamily="34" charset="0"/>
            </a:endParaRPr>
          </a:p>
          <a:p>
            <a:pPr marL="0" indent="0" eaLnBrk="1" fontAlgn="auto" hangingPunct="1">
              <a:spcAft>
                <a:spcPts val="0"/>
              </a:spcAft>
              <a:buNone/>
              <a:defRPr/>
            </a:pPr>
            <a:r>
              <a:rPr lang="en-GB" sz="3200" dirty="0">
                <a:solidFill>
                  <a:srgbClr val="003366"/>
                </a:solidFill>
                <a:latin typeface="Raleway" panose="020B0503030101060003" pitchFamily="34" charset="0"/>
                <a:hlinkClick r:id="rId7"/>
              </a:rPr>
              <a:t>https://www.intelligentchange.com/blogs/read/reflective-journal-how-to</a:t>
            </a:r>
            <a:r>
              <a:rPr lang="en-GB" sz="3200" dirty="0">
                <a:solidFill>
                  <a:srgbClr val="003366"/>
                </a:solidFill>
                <a:latin typeface="Raleway" panose="020B0503030101060003" pitchFamily="34" charset="0"/>
              </a:rPr>
              <a:t> </a:t>
            </a:r>
          </a:p>
          <a:p>
            <a:pPr marL="0" indent="0" eaLnBrk="1" fontAlgn="auto" hangingPunct="1">
              <a:spcAft>
                <a:spcPts val="0"/>
              </a:spcAft>
              <a:buNone/>
              <a:defRPr/>
            </a:pPr>
            <a:endParaRPr lang="en-GB" sz="3600" dirty="0">
              <a:solidFill>
                <a:srgbClr val="003366"/>
              </a:solidFill>
              <a:latin typeface="Raleway" panose="020B0503030101060003" pitchFamily="34" charset="0"/>
            </a:endParaRPr>
          </a:p>
          <a:p>
            <a:pPr marL="0" indent="0" eaLnBrk="1" fontAlgn="auto" hangingPunct="1">
              <a:spcAft>
                <a:spcPts val="0"/>
              </a:spcAft>
              <a:buNone/>
              <a:defRPr/>
            </a:pPr>
            <a:endParaRPr lang="en-GB" dirty="0"/>
          </a:p>
        </p:txBody>
      </p:sp>
      <p:pic>
        <p:nvPicPr>
          <p:cNvPr id="50180" name="Picture 3">
            <a:extLst>
              <a:ext uri="{FF2B5EF4-FFF2-40B4-BE49-F238E27FC236}">
                <a16:creationId xmlns:a16="http://schemas.microsoft.com/office/drawing/2014/main" id="{C98F038E-E3F5-45B2-B0B0-D41BC29FC9C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133013" y="5380038"/>
            <a:ext cx="1812925" cy="1223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84982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itle 1">
            <a:extLst>
              <a:ext uri="{FF2B5EF4-FFF2-40B4-BE49-F238E27FC236}">
                <a16:creationId xmlns:a16="http://schemas.microsoft.com/office/drawing/2014/main" id="{771B0A58-1F3E-4BB0-AD2C-FCAB0E990AF0}"/>
              </a:ext>
            </a:extLst>
          </p:cNvPr>
          <p:cNvSpPr>
            <a:spLocks noGrp="1" noChangeArrowheads="1"/>
          </p:cNvSpPr>
          <p:nvPr>
            <p:ph type="title"/>
          </p:nvPr>
        </p:nvSpPr>
        <p:spPr>
          <a:xfrm>
            <a:off x="0" y="0"/>
            <a:ext cx="10515600" cy="653143"/>
          </a:xfrm>
        </p:spPr>
        <p:txBody>
          <a:bodyPr/>
          <a:lstStyle/>
          <a:p>
            <a:pPr algn="ctr" eaLnBrk="1" hangingPunct="1"/>
            <a:r>
              <a:rPr lang="en-GB" altLang="en-US" b="1" dirty="0">
                <a:solidFill>
                  <a:srgbClr val="003366"/>
                </a:solidFill>
                <a:latin typeface="Raleway" panose="020B0503030101060003" pitchFamily="34" charset="0"/>
              </a:rPr>
              <a:t>Reflective journal / diary</a:t>
            </a:r>
          </a:p>
        </p:txBody>
      </p:sp>
      <p:sp>
        <p:nvSpPr>
          <p:cNvPr id="3" name="Content Placeholder 2">
            <a:extLst>
              <a:ext uri="{FF2B5EF4-FFF2-40B4-BE49-F238E27FC236}">
                <a16:creationId xmlns:a16="http://schemas.microsoft.com/office/drawing/2014/main" id="{7383C855-F63A-46D9-82BF-BA4A545FEFA1}"/>
              </a:ext>
            </a:extLst>
          </p:cNvPr>
          <p:cNvSpPr>
            <a:spLocks noGrp="1" noChangeArrowheads="1"/>
          </p:cNvSpPr>
          <p:nvPr>
            <p:ph idx="1"/>
          </p:nvPr>
        </p:nvSpPr>
        <p:spPr>
          <a:xfrm>
            <a:off x="325678" y="801666"/>
            <a:ext cx="11511418" cy="5749446"/>
          </a:xfrm>
        </p:spPr>
        <p:txBody>
          <a:bodyPr/>
          <a:lstStyle/>
          <a:p>
            <a:pPr marL="0" indent="0" eaLnBrk="1" hangingPunct="1">
              <a:buNone/>
            </a:pPr>
            <a:r>
              <a:rPr lang="en-GB" altLang="en-US" dirty="0">
                <a:solidFill>
                  <a:srgbClr val="003366"/>
                </a:solidFill>
                <a:latin typeface="Raleway" panose="020B0503030101060003" pitchFamily="34" charset="0"/>
              </a:rPr>
              <a:t>In summary, a reflective journal is a very useful aid for reflective practice /writing. It:</a:t>
            </a:r>
          </a:p>
          <a:p>
            <a:pPr marL="0" indent="0" eaLnBrk="1" hangingPunct="1">
              <a:buNone/>
            </a:pPr>
            <a:endParaRPr lang="en-GB" altLang="en-US" dirty="0">
              <a:solidFill>
                <a:srgbClr val="003366"/>
              </a:solidFill>
              <a:latin typeface="Raleway" panose="020B0503030101060003" pitchFamily="34" charset="0"/>
            </a:endParaRPr>
          </a:p>
          <a:p>
            <a:pPr eaLnBrk="1" hangingPunct="1"/>
            <a:r>
              <a:rPr lang="en-GB" altLang="en-US" sz="2600" dirty="0">
                <a:solidFill>
                  <a:srgbClr val="003366"/>
                </a:solidFill>
                <a:latin typeface="Raleway" panose="020B0503030101060003" pitchFamily="34" charset="0"/>
              </a:rPr>
              <a:t>develops </a:t>
            </a:r>
            <a:r>
              <a:rPr lang="en-GB" altLang="en-US" sz="2600" dirty="0">
                <a:solidFill>
                  <a:srgbClr val="0070C0"/>
                </a:solidFill>
                <a:latin typeface="Raleway" panose="020B0503030101060003" pitchFamily="34" charset="0"/>
              </a:rPr>
              <a:t>learner autonomy </a:t>
            </a:r>
            <a:r>
              <a:rPr lang="en-GB" altLang="en-US" sz="2600" dirty="0">
                <a:solidFill>
                  <a:srgbClr val="003366"/>
                </a:solidFill>
                <a:latin typeface="Raleway" panose="020B0503030101060003" pitchFamily="34" charset="0"/>
              </a:rPr>
              <a:t>and </a:t>
            </a:r>
            <a:r>
              <a:rPr lang="en-GB" altLang="en-US" sz="2600" dirty="0">
                <a:solidFill>
                  <a:srgbClr val="0070C0"/>
                </a:solidFill>
                <a:latin typeface="Raleway" panose="020B0503030101060003" pitchFamily="34" charset="0"/>
              </a:rPr>
              <a:t>self-direction.</a:t>
            </a:r>
          </a:p>
          <a:p>
            <a:pPr eaLnBrk="1" hangingPunct="1"/>
            <a:r>
              <a:rPr lang="en-GB" altLang="en-US" sz="2600" dirty="0">
                <a:solidFill>
                  <a:srgbClr val="003366"/>
                </a:solidFill>
                <a:latin typeface="Raleway" panose="020B0503030101060003" pitchFamily="34" charset="0"/>
              </a:rPr>
              <a:t>helps you </a:t>
            </a:r>
            <a:r>
              <a:rPr lang="en-GB" altLang="en-US" sz="2600" dirty="0">
                <a:solidFill>
                  <a:srgbClr val="0070C0"/>
                </a:solidFill>
                <a:latin typeface="Raleway" panose="020B0503030101060003" pitchFamily="34" charset="0"/>
              </a:rPr>
              <a:t>monitor and develop </a:t>
            </a:r>
            <a:r>
              <a:rPr lang="en-GB" altLang="en-US" sz="2600" dirty="0">
                <a:solidFill>
                  <a:srgbClr val="003366"/>
                </a:solidFill>
                <a:latin typeface="Raleway" panose="020B0503030101060003" pitchFamily="34" charset="0"/>
              </a:rPr>
              <a:t>your study / study techniques.</a:t>
            </a:r>
          </a:p>
          <a:p>
            <a:pPr eaLnBrk="1" hangingPunct="1"/>
            <a:r>
              <a:rPr lang="en-GB" altLang="en-US" sz="2600" dirty="0">
                <a:solidFill>
                  <a:srgbClr val="003366"/>
                </a:solidFill>
                <a:latin typeface="Raleway" panose="020B0503030101060003" pitchFamily="34" charset="0"/>
              </a:rPr>
              <a:t>helps you </a:t>
            </a:r>
            <a:r>
              <a:rPr lang="en-GB" altLang="en-US" sz="2600" dirty="0">
                <a:solidFill>
                  <a:srgbClr val="0070C0"/>
                </a:solidFill>
                <a:latin typeface="Raleway" panose="020B0503030101060003" pitchFamily="34" charset="0"/>
              </a:rPr>
              <a:t>remember</a:t>
            </a:r>
            <a:r>
              <a:rPr lang="en-GB" altLang="en-US" sz="2600" dirty="0">
                <a:solidFill>
                  <a:srgbClr val="003366"/>
                </a:solidFill>
                <a:latin typeface="Raleway" panose="020B0503030101060003" pitchFamily="34" charset="0"/>
              </a:rPr>
              <a:t> what you have considered worth noting down.</a:t>
            </a:r>
          </a:p>
          <a:p>
            <a:pPr eaLnBrk="1" hangingPunct="1"/>
            <a:r>
              <a:rPr lang="en-GB" altLang="en-US" sz="2600" dirty="0">
                <a:solidFill>
                  <a:srgbClr val="003366"/>
                </a:solidFill>
                <a:latin typeface="Raleway" panose="020B0503030101060003" pitchFamily="34" charset="0"/>
              </a:rPr>
              <a:t>enhances </a:t>
            </a:r>
            <a:r>
              <a:rPr lang="en-GB" altLang="en-US" sz="2600" dirty="0">
                <a:solidFill>
                  <a:srgbClr val="0070C0"/>
                </a:solidFill>
                <a:latin typeface="Raleway" panose="020B0503030101060003" pitchFamily="34" charset="0"/>
              </a:rPr>
              <a:t>commitment</a:t>
            </a:r>
            <a:r>
              <a:rPr lang="en-GB" altLang="en-US" sz="2600" dirty="0">
                <a:solidFill>
                  <a:srgbClr val="003366"/>
                </a:solidFill>
                <a:latin typeface="Raleway" panose="020B0503030101060003" pitchFamily="34" charset="0"/>
              </a:rPr>
              <a:t> to yourself and your future plans.</a:t>
            </a:r>
          </a:p>
          <a:p>
            <a:pPr eaLnBrk="1" hangingPunct="1"/>
            <a:r>
              <a:rPr lang="en-GB" altLang="en-US" sz="2600" dirty="0">
                <a:solidFill>
                  <a:srgbClr val="003366"/>
                </a:solidFill>
                <a:latin typeface="Raleway" panose="020B0503030101060003" pitchFamily="34" charset="0"/>
              </a:rPr>
              <a:t>integrates reflection and facilitates </a:t>
            </a:r>
            <a:r>
              <a:rPr lang="en-GB" altLang="en-US" sz="2600" dirty="0">
                <a:solidFill>
                  <a:srgbClr val="0070C0"/>
                </a:solidFill>
                <a:latin typeface="Raleway" panose="020B0503030101060003" pitchFamily="34" charset="0"/>
              </a:rPr>
              <a:t>professional practice</a:t>
            </a:r>
            <a:r>
              <a:rPr lang="en-GB" altLang="en-US" sz="2600" dirty="0">
                <a:solidFill>
                  <a:srgbClr val="003366"/>
                </a:solidFill>
                <a:latin typeface="Raleway" panose="020B0503030101060003" pitchFamily="34" charset="0"/>
              </a:rPr>
              <a:t>.</a:t>
            </a:r>
          </a:p>
          <a:p>
            <a:pPr eaLnBrk="1" hangingPunct="1"/>
            <a:r>
              <a:rPr lang="en-GB" altLang="en-US" sz="2600" dirty="0">
                <a:solidFill>
                  <a:srgbClr val="003366"/>
                </a:solidFill>
                <a:latin typeface="Raleway" panose="020B0503030101060003" pitchFamily="34" charset="0"/>
              </a:rPr>
              <a:t>helps you </a:t>
            </a:r>
            <a:r>
              <a:rPr lang="en-GB" altLang="en-US" sz="2600" dirty="0">
                <a:solidFill>
                  <a:srgbClr val="0070C0"/>
                </a:solidFill>
                <a:latin typeface="Raleway" panose="020B0503030101060003" pitchFamily="34" charset="0"/>
              </a:rPr>
              <a:t>evaluate, analyse and consider </a:t>
            </a:r>
            <a:r>
              <a:rPr lang="en-GB" altLang="en-US" sz="2600" dirty="0">
                <a:solidFill>
                  <a:srgbClr val="003366"/>
                </a:solidFill>
                <a:latin typeface="Raleway" panose="020B0503030101060003" pitchFamily="34" charset="0"/>
              </a:rPr>
              <a:t>different perspectives of what you have observed or experienced.</a:t>
            </a:r>
          </a:p>
          <a:p>
            <a:pPr eaLnBrk="1" hangingPunct="1"/>
            <a:r>
              <a:rPr lang="en-GB" altLang="en-US" sz="2600" dirty="0">
                <a:solidFill>
                  <a:srgbClr val="003366"/>
                </a:solidFill>
                <a:latin typeface="Raleway" panose="020B0503030101060003" pitchFamily="34" charset="0"/>
              </a:rPr>
              <a:t>gives you a means to </a:t>
            </a:r>
            <a:r>
              <a:rPr lang="en-GB" altLang="en-US" sz="2600" dirty="0">
                <a:solidFill>
                  <a:srgbClr val="0070C0"/>
                </a:solidFill>
                <a:latin typeface="Raleway" panose="020B0503030101060003" pitchFamily="34" charset="0"/>
              </a:rPr>
              <a:t>build</a:t>
            </a:r>
            <a:r>
              <a:rPr lang="en-GB" altLang="en-US" sz="2600" dirty="0">
                <a:solidFill>
                  <a:srgbClr val="003366"/>
                </a:solidFill>
                <a:latin typeface="Raleway" panose="020B0503030101060003" pitchFamily="34" charset="0"/>
              </a:rPr>
              <a:t> on your own and others’ work.</a:t>
            </a:r>
          </a:p>
          <a:p>
            <a:pPr eaLnBrk="1" hangingPunct="1"/>
            <a:r>
              <a:rPr lang="en-GB" altLang="en-US" sz="2600" dirty="0">
                <a:solidFill>
                  <a:srgbClr val="003366"/>
                </a:solidFill>
                <a:latin typeface="Raleway" panose="020B0503030101060003" pitchFamily="34" charset="0"/>
              </a:rPr>
              <a:t>helps you </a:t>
            </a:r>
            <a:r>
              <a:rPr lang="en-GB" altLang="en-US" sz="2600" dirty="0">
                <a:solidFill>
                  <a:srgbClr val="0070C0"/>
                </a:solidFill>
                <a:latin typeface="Raleway" panose="020B0503030101060003" pitchFamily="34" charset="0"/>
              </a:rPr>
              <a:t>learn</a:t>
            </a:r>
            <a:r>
              <a:rPr lang="en-GB" altLang="en-US" sz="2600" dirty="0">
                <a:solidFill>
                  <a:srgbClr val="003366"/>
                </a:solidFill>
                <a:latin typeface="Raleway" panose="020B0503030101060003" pitchFamily="34" charset="0"/>
              </a:rPr>
              <a:t> from your experiences and develop yourself to be a better practitioner.</a:t>
            </a:r>
          </a:p>
          <a:p>
            <a:pPr eaLnBrk="1" hangingPunct="1"/>
            <a:endParaRPr lang="en-GB" altLang="en-US" sz="2800" dirty="0">
              <a:solidFill>
                <a:srgbClr val="003366"/>
              </a:solidFill>
              <a:latin typeface="Raleway" panose="020B0503030101060003" pitchFamily="34" charset="0"/>
            </a:endParaRPr>
          </a:p>
        </p:txBody>
      </p:sp>
    </p:spTree>
    <p:extLst>
      <p:ext uri="{BB962C8B-B14F-4D97-AF65-F5344CB8AC3E}">
        <p14:creationId xmlns:p14="http://schemas.microsoft.com/office/powerpoint/2010/main" val="157115983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1F5CB-17D0-4E1C-ABF7-7AEBF83B808F}"/>
              </a:ext>
            </a:extLst>
          </p:cNvPr>
          <p:cNvSpPr>
            <a:spLocks noGrp="1"/>
          </p:cNvSpPr>
          <p:nvPr>
            <p:ph type="title"/>
          </p:nvPr>
        </p:nvSpPr>
        <p:spPr>
          <a:xfrm>
            <a:off x="0" y="41099"/>
            <a:ext cx="10515600" cy="552667"/>
          </a:xfrm>
        </p:spPr>
        <p:txBody>
          <a:bodyPr>
            <a:normAutofit fontScale="90000"/>
          </a:bodyPr>
          <a:lstStyle/>
          <a:p>
            <a:pPr algn="ctr"/>
            <a:r>
              <a:rPr lang="en-GB" b="1" dirty="0">
                <a:solidFill>
                  <a:srgbClr val="003366"/>
                </a:solidFill>
                <a:latin typeface="Raleway" panose="020B0503030101060003" pitchFamily="34" charset="0"/>
              </a:rPr>
              <a:t>Homework – Writing – Week 2</a:t>
            </a:r>
          </a:p>
        </p:txBody>
      </p:sp>
      <p:sp>
        <p:nvSpPr>
          <p:cNvPr id="5" name="Content Placeholder 4">
            <a:extLst>
              <a:ext uri="{FF2B5EF4-FFF2-40B4-BE49-F238E27FC236}">
                <a16:creationId xmlns:a16="http://schemas.microsoft.com/office/drawing/2014/main" id="{0B0BF053-43D5-A990-AB08-4392307474B5}"/>
              </a:ext>
            </a:extLst>
          </p:cNvPr>
          <p:cNvSpPr>
            <a:spLocks noGrp="1"/>
          </p:cNvSpPr>
          <p:nvPr>
            <p:ph idx="1"/>
          </p:nvPr>
        </p:nvSpPr>
        <p:spPr>
          <a:xfrm>
            <a:off x="641268" y="926274"/>
            <a:ext cx="10402784" cy="5779325"/>
          </a:xfrm>
        </p:spPr>
        <p:txBody>
          <a:bodyPr>
            <a:normAutofit fontScale="92500" lnSpcReduction="20000"/>
          </a:bodyPr>
          <a:lstStyle/>
          <a:p>
            <a:pPr marL="0" indent="0">
              <a:buNone/>
            </a:pPr>
            <a:r>
              <a:rPr lang="en-GB" dirty="0"/>
              <a:t>Your writing homework was to write </a:t>
            </a:r>
            <a:r>
              <a:rPr lang="en-GB" dirty="0">
                <a:solidFill>
                  <a:srgbClr val="FF0000"/>
                </a:solidFill>
              </a:rPr>
              <a:t>the Introduction </a:t>
            </a:r>
            <a:r>
              <a:rPr lang="en-GB" dirty="0"/>
              <a:t>element of reflective writing on one of the following topics:</a:t>
            </a:r>
          </a:p>
          <a:p>
            <a:pPr marL="342900" lvl="0" indent="-342900" algn="just">
              <a:lnSpc>
                <a:spcPct val="115000"/>
              </a:lnSpc>
              <a:buFont typeface="+mj-lt"/>
              <a:buAutoNum type="arabicPeriod"/>
            </a:pPr>
            <a:r>
              <a:rPr lang="en-GB" dirty="0">
                <a:solidFill>
                  <a:srgbClr val="FF0000"/>
                </a:solidFill>
                <a:latin typeface="Raleway" pitchFamily="2" charset="0"/>
                <a:ea typeface="Calibri" panose="020F0502020204030204" pitchFamily="34" charset="0"/>
                <a:cs typeface="Times New Roman" panose="02020603050405020304" pitchFamily="18" charset="0"/>
              </a:rPr>
              <a:t>Materials and activities used in your lessons/lectures</a:t>
            </a:r>
            <a:endParaRPr lang="en-GB" dirty="0">
              <a:solidFill>
                <a:srgbClr val="FF0000"/>
              </a:solidFill>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15000"/>
              </a:lnSpc>
              <a:buFont typeface="+mj-lt"/>
              <a:buAutoNum type="arabicPeriod"/>
            </a:pPr>
            <a:r>
              <a:rPr lang="en-GB" dirty="0">
                <a:solidFill>
                  <a:srgbClr val="FF0000"/>
                </a:solidFill>
                <a:latin typeface="Raleway" pitchFamily="2" charset="0"/>
                <a:ea typeface="Calibri" panose="020F0502020204030204" pitchFamily="34" charset="0"/>
                <a:cs typeface="Times New Roman" panose="02020603050405020304" pitchFamily="18" charset="0"/>
              </a:rPr>
              <a:t>ARUL campus facilities and amenities</a:t>
            </a:r>
            <a:endParaRPr lang="en-GB" dirty="0">
              <a:solidFill>
                <a:srgbClr val="FF0000"/>
              </a:solidFill>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15000"/>
              </a:lnSpc>
              <a:spcAft>
                <a:spcPts val="1000"/>
              </a:spcAft>
              <a:buFont typeface="+mj-lt"/>
              <a:buAutoNum type="arabicPeriod"/>
            </a:pPr>
            <a:r>
              <a:rPr lang="en-GB" dirty="0">
                <a:solidFill>
                  <a:srgbClr val="FF0000"/>
                </a:solidFill>
                <a:latin typeface="Raleway" pitchFamily="2" charset="0"/>
                <a:ea typeface="Calibri" panose="020F0502020204030204" pitchFamily="34" charset="0"/>
                <a:cs typeface="Times New Roman" panose="02020603050405020304" pitchFamily="18" charset="0"/>
              </a:rPr>
              <a:t>Involvement and participation in your lessons/lectures</a:t>
            </a:r>
            <a:endParaRPr lang="en-GB" dirty="0">
              <a:solidFill>
                <a:srgbClr val="FF0000"/>
              </a:solidFill>
              <a:latin typeface="Calibri" panose="020F0502020204030204" pitchFamily="34" charset="0"/>
              <a:ea typeface="Calibri" panose="020F0502020204030204" pitchFamily="34" charset="0"/>
              <a:cs typeface="Times New Roman" panose="02020603050405020304" pitchFamily="18" charset="0"/>
            </a:endParaRPr>
          </a:p>
          <a:p>
            <a:pPr marL="0" lvl="0" indent="0">
              <a:lnSpc>
                <a:spcPct val="107000"/>
              </a:lnSpc>
              <a:spcAft>
                <a:spcPts val="800"/>
              </a:spcAft>
              <a:buNone/>
              <a:tabLst>
                <a:tab pos="457200" algn="l"/>
              </a:tabLst>
            </a:pPr>
            <a:r>
              <a:rPr lang="en-GB" dirty="0">
                <a:effectLst/>
                <a:latin typeface="Calibri" panose="020F0502020204030204" pitchFamily="34" charset="0"/>
                <a:ea typeface="Calibri" panose="020F0502020204030204" pitchFamily="34" charset="0"/>
                <a:cs typeface="Times New Roman" panose="02020603050405020304" pitchFamily="18" charset="0"/>
              </a:rPr>
              <a:t>Work in pairs and look at each other’s work. Tell your friend what you like about their work and how they can do even better. </a:t>
            </a:r>
          </a:p>
          <a:p>
            <a:pPr lvl="0">
              <a:lnSpc>
                <a:spcPct val="110000"/>
              </a:lnSpc>
              <a:spcAft>
                <a:spcPts val="800"/>
              </a:spcAft>
              <a:buFontTx/>
              <a:buChar char="-"/>
              <a:tabLst>
                <a:tab pos="457200" algn="l"/>
              </a:tabLst>
            </a:pPr>
            <a:r>
              <a:rPr lang="en-GB" dirty="0">
                <a:solidFill>
                  <a:srgbClr val="0070C0"/>
                </a:solidFill>
                <a:latin typeface="Calibri" panose="020F0502020204030204" pitchFamily="34" charset="0"/>
                <a:ea typeface="Calibri" panose="020F0502020204030204" pitchFamily="34" charset="0"/>
                <a:cs typeface="Times New Roman" panose="02020603050405020304" pitchFamily="18" charset="0"/>
              </a:rPr>
              <a:t>Have they introduced the topic?</a:t>
            </a:r>
          </a:p>
          <a:p>
            <a:pPr lvl="0">
              <a:lnSpc>
                <a:spcPct val="110000"/>
              </a:lnSpc>
              <a:spcAft>
                <a:spcPts val="800"/>
              </a:spcAft>
              <a:buFontTx/>
              <a:buChar char="-"/>
              <a:tabLst>
                <a:tab pos="457200" algn="l"/>
              </a:tabLst>
            </a:pPr>
            <a:r>
              <a:rPr lang="en-GB" dirty="0">
                <a:solidFill>
                  <a:srgbClr val="0070C0"/>
                </a:solidFill>
                <a:latin typeface="Calibri" panose="020F0502020204030204" pitchFamily="34" charset="0"/>
                <a:ea typeface="Calibri" panose="020F0502020204030204" pitchFamily="34" charset="0"/>
                <a:cs typeface="Times New Roman" panose="02020603050405020304" pitchFamily="18" charset="0"/>
              </a:rPr>
              <a:t>Is there background information? Does it flow from general to specific?</a:t>
            </a:r>
          </a:p>
          <a:p>
            <a:pPr lvl="0">
              <a:lnSpc>
                <a:spcPct val="110000"/>
              </a:lnSpc>
              <a:spcAft>
                <a:spcPts val="800"/>
              </a:spcAft>
              <a:buFontTx/>
              <a:buChar char="-"/>
              <a:tabLst>
                <a:tab pos="457200" algn="l"/>
              </a:tabLst>
            </a:pPr>
            <a:r>
              <a:rPr lang="en-GB" dirty="0">
                <a:solidFill>
                  <a:srgbClr val="0070C0"/>
                </a:solidFill>
                <a:latin typeface="Calibri" panose="020F0502020204030204" pitchFamily="34" charset="0"/>
                <a:ea typeface="Calibri" panose="020F0502020204030204" pitchFamily="34" charset="0"/>
                <a:cs typeface="Times New Roman" panose="02020603050405020304" pitchFamily="18" charset="0"/>
              </a:rPr>
              <a:t>Is the thesis statement clear?</a:t>
            </a:r>
          </a:p>
          <a:p>
            <a:pPr lvl="0">
              <a:lnSpc>
                <a:spcPct val="110000"/>
              </a:lnSpc>
              <a:spcAft>
                <a:spcPts val="800"/>
              </a:spcAft>
              <a:buFontTx/>
              <a:buChar char="-"/>
              <a:tabLst>
                <a:tab pos="457200" algn="l"/>
              </a:tabLst>
            </a:pPr>
            <a:r>
              <a:rPr lang="en-GB" dirty="0">
                <a:solidFill>
                  <a:srgbClr val="0070C0"/>
                </a:solidFill>
                <a:latin typeface="Calibri" panose="020F0502020204030204" pitchFamily="34" charset="0"/>
                <a:ea typeface="Calibri" panose="020F0502020204030204" pitchFamily="34" charset="0"/>
                <a:cs typeface="Times New Roman" panose="02020603050405020304" pitchFamily="18" charset="0"/>
              </a:rPr>
              <a:t>Have they given an outline of the work?</a:t>
            </a:r>
          </a:p>
          <a:p>
            <a:pPr marL="0" lvl="0" indent="0">
              <a:lnSpc>
                <a:spcPct val="107000"/>
              </a:lnSpc>
              <a:spcAft>
                <a:spcPts val="800"/>
              </a:spcAft>
              <a:buNone/>
              <a:tabLst>
                <a:tab pos="457200" algn="l"/>
              </a:tabLst>
            </a:pPr>
            <a:endParaRPr lang="en-GB"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nSpc>
                <a:spcPct val="107000"/>
              </a:lnSpc>
              <a:spcAft>
                <a:spcPts val="800"/>
              </a:spcAft>
              <a:buNone/>
              <a:tabLst>
                <a:tab pos="457200" algn="l"/>
              </a:tabLst>
            </a:pPr>
            <a:endParaRPr lang="en-GB"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GB" dirty="0"/>
          </a:p>
        </p:txBody>
      </p:sp>
    </p:spTree>
    <p:extLst>
      <p:ext uri="{BB962C8B-B14F-4D97-AF65-F5344CB8AC3E}">
        <p14:creationId xmlns:p14="http://schemas.microsoft.com/office/powerpoint/2010/main" val="2093374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1F5CB-17D0-4E1C-ABF7-7AEBF83B808F}"/>
              </a:ext>
            </a:extLst>
          </p:cNvPr>
          <p:cNvSpPr>
            <a:spLocks noGrp="1"/>
          </p:cNvSpPr>
          <p:nvPr>
            <p:ph type="title"/>
          </p:nvPr>
        </p:nvSpPr>
        <p:spPr>
          <a:xfrm>
            <a:off x="0" y="41099"/>
            <a:ext cx="10515600" cy="552667"/>
          </a:xfrm>
        </p:spPr>
        <p:txBody>
          <a:bodyPr>
            <a:normAutofit fontScale="90000"/>
          </a:bodyPr>
          <a:lstStyle/>
          <a:p>
            <a:pPr algn="ctr"/>
            <a:r>
              <a:rPr lang="en-GB" b="1" dirty="0">
                <a:solidFill>
                  <a:srgbClr val="003366"/>
                </a:solidFill>
                <a:latin typeface="Raleway" panose="020B0503030101060003" pitchFamily="34" charset="0"/>
              </a:rPr>
              <a:t>In-class writing practice</a:t>
            </a:r>
          </a:p>
        </p:txBody>
      </p:sp>
      <p:sp>
        <p:nvSpPr>
          <p:cNvPr id="5" name="Content Placeholder 4">
            <a:extLst>
              <a:ext uri="{FF2B5EF4-FFF2-40B4-BE49-F238E27FC236}">
                <a16:creationId xmlns:a16="http://schemas.microsoft.com/office/drawing/2014/main" id="{0B0BF053-43D5-A990-AB08-4392307474B5}"/>
              </a:ext>
            </a:extLst>
          </p:cNvPr>
          <p:cNvSpPr>
            <a:spLocks noGrp="1"/>
          </p:cNvSpPr>
          <p:nvPr>
            <p:ph idx="1"/>
          </p:nvPr>
        </p:nvSpPr>
        <p:spPr>
          <a:xfrm>
            <a:off x="641268" y="926274"/>
            <a:ext cx="10402784" cy="5779325"/>
          </a:xfrm>
        </p:spPr>
        <p:txBody>
          <a:bodyPr>
            <a:normAutofit/>
          </a:bodyPr>
          <a:lstStyle/>
          <a:p>
            <a:pPr marL="0" indent="0" algn="ctr">
              <a:buNone/>
            </a:pPr>
            <a:r>
              <a:rPr lang="en-GB" sz="3600" dirty="0"/>
              <a:t>In light of the feedback you have received from your friend on the </a:t>
            </a:r>
            <a:r>
              <a:rPr lang="en-GB" sz="3600" dirty="0">
                <a:solidFill>
                  <a:srgbClr val="FF0000"/>
                </a:solidFill>
              </a:rPr>
              <a:t>Introduction</a:t>
            </a:r>
            <a:r>
              <a:rPr lang="en-GB" sz="3600" dirty="0"/>
              <a:t> of your RW, </a:t>
            </a:r>
            <a:r>
              <a:rPr lang="en-GB" sz="3600" dirty="0">
                <a:solidFill>
                  <a:srgbClr val="FF0000"/>
                </a:solidFill>
              </a:rPr>
              <a:t>make necessary changes</a:t>
            </a:r>
            <a:r>
              <a:rPr lang="en-GB" sz="3600" dirty="0"/>
              <a:t> to it. If you are unsure of anything, ask your lecturer.</a:t>
            </a:r>
          </a:p>
          <a:p>
            <a:pPr marL="0" indent="0" algn="ctr">
              <a:buNone/>
            </a:pPr>
            <a:endParaRPr lang="en-GB" sz="36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gn="ctr">
              <a:buNone/>
            </a:pPr>
            <a:r>
              <a:rPr lang="en-GB" sz="3600" dirty="0">
                <a:latin typeface="Calibri" panose="020F0502020204030204" pitchFamily="34" charset="0"/>
                <a:ea typeface="Calibri" panose="020F0502020204030204" pitchFamily="34" charset="0"/>
                <a:cs typeface="Times New Roman" panose="02020603050405020304" pitchFamily="18" charset="0"/>
              </a:rPr>
              <a:t>Then save your </a:t>
            </a:r>
            <a:r>
              <a:rPr lang="en-GB" sz="3600" dirty="0">
                <a:solidFill>
                  <a:srgbClr val="FF0000"/>
                </a:solidFill>
                <a:latin typeface="Calibri" panose="020F0502020204030204" pitchFamily="34" charset="0"/>
                <a:ea typeface="Calibri" panose="020F0502020204030204" pitchFamily="34" charset="0"/>
                <a:cs typeface="Times New Roman" panose="02020603050405020304" pitchFamily="18" charset="0"/>
              </a:rPr>
              <a:t>Introduction</a:t>
            </a:r>
            <a:r>
              <a:rPr lang="en-GB" sz="3600" dirty="0">
                <a:latin typeface="Calibri" panose="020F0502020204030204" pitchFamily="34" charset="0"/>
                <a:ea typeface="Calibri" panose="020F0502020204030204" pitchFamily="34" charset="0"/>
                <a:cs typeface="Times New Roman" panose="02020603050405020304" pitchFamily="18" charset="0"/>
              </a:rPr>
              <a:t> on your device so that you can use it later </a:t>
            </a:r>
            <a:r>
              <a:rPr lang="en-GB" sz="3600" dirty="0">
                <a:solidFill>
                  <a:srgbClr val="FF0000"/>
                </a:solidFill>
                <a:latin typeface="Calibri" panose="020F0502020204030204" pitchFamily="34" charset="0"/>
                <a:ea typeface="Calibri" panose="020F0502020204030204" pitchFamily="34" charset="0"/>
                <a:cs typeface="Times New Roman" panose="02020603050405020304" pitchFamily="18" charset="0"/>
              </a:rPr>
              <a:t>for your final submission</a:t>
            </a:r>
            <a:r>
              <a:rPr lang="en-GB" sz="3600" dirty="0">
                <a:latin typeface="Calibri" panose="020F0502020204030204" pitchFamily="34" charset="0"/>
                <a:ea typeface="Calibri" panose="020F0502020204030204" pitchFamily="34" charset="0"/>
                <a:cs typeface="Times New Roman" panose="02020603050405020304" pitchFamily="18" charset="0"/>
              </a:rPr>
              <a:t>.</a:t>
            </a:r>
            <a:endParaRPr lang="en-GB" sz="360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nSpc>
                <a:spcPct val="107000"/>
              </a:lnSpc>
              <a:spcAft>
                <a:spcPts val="800"/>
              </a:spcAft>
              <a:buNone/>
              <a:tabLst>
                <a:tab pos="457200" algn="l"/>
              </a:tabLst>
            </a:pPr>
            <a:endParaRPr lang="en-GB"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GB" dirty="0"/>
          </a:p>
        </p:txBody>
      </p:sp>
    </p:spTree>
    <p:extLst>
      <p:ext uri="{BB962C8B-B14F-4D97-AF65-F5344CB8AC3E}">
        <p14:creationId xmlns:p14="http://schemas.microsoft.com/office/powerpoint/2010/main" val="207512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0" name="Picture 5">
            <a:extLst>
              <a:ext uri="{FF2B5EF4-FFF2-40B4-BE49-F238E27FC236}">
                <a16:creationId xmlns:a16="http://schemas.microsoft.com/office/drawing/2014/main" id="{94A2FB69-CA2D-43C4-9A0F-53639359FF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35000"/>
            <a:ext cx="12192000" cy="812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31" name="Picture 8">
            <a:extLst>
              <a:ext uri="{FF2B5EF4-FFF2-40B4-BE49-F238E27FC236}">
                <a16:creationId xmlns:a16="http://schemas.microsoft.com/office/drawing/2014/main" id="{326F1B04-FE87-4611-8EBE-F32A2A237C7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37738" y="146050"/>
            <a:ext cx="1997075" cy="134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390049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750E13-EF9C-44AD-81DB-C4FBD6A12001}"/>
              </a:ext>
            </a:extLst>
          </p:cNvPr>
          <p:cNvSpPr>
            <a:spLocks noGrp="1"/>
          </p:cNvSpPr>
          <p:nvPr>
            <p:ph type="title"/>
          </p:nvPr>
        </p:nvSpPr>
        <p:spPr/>
        <p:txBody>
          <a:bodyPr/>
          <a:lstStyle/>
          <a:p>
            <a:pPr algn="ctr"/>
            <a:r>
              <a:rPr lang="en-GB" b="1" dirty="0">
                <a:solidFill>
                  <a:srgbClr val="003366"/>
                </a:solidFill>
                <a:latin typeface="Raleway" panose="020B0503030101060003" pitchFamily="34" charset="0"/>
              </a:rPr>
              <a:t>Independent study</a:t>
            </a:r>
          </a:p>
        </p:txBody>
      </p:sp>
      <p:sp>
        <p:nvSpPr>
          <p:cNvPr id="3" name="Content Placeholder 2">
            <a:extLst>
              <a:ext uri="{FF2B5EF4-FFF2-40B4-BE49-F238E27FC236}">
                <a16:creationId xmlns:a16="http://schemas.microsoft.com/office/drawing/2014/main" id="{FC5D97C6-B88A-4214-89C8-556044A30B3A}"/>
              </a:ext>
            </a:extLst>
          </p:cNvPr>
          <p:cNvSpPr>
            <a:spLocks noGrp="1"/>
          </p:cNvSpPr>
          <p:nvPr>
            <p:ph idx="1"/>
          </p:nvPr>
        </p:nvSpPr>
        <p:spPr/>
        <p:txBody>
          <a:bodyPr>
            <a:normAutofit/>
          </a:bodyPr>
          <a:lstStyle/>
          <a:p>
            <a:pPr marL="0" indent="0">
              <a:buNone/>
            </a:pPr>
            <a:r>
              <a:rPr lang="en-GB" sz="2800" dirty="0">
                <a:solidFill>
                  <a:srgbClr val="003366"/>
                </a:solidFill>
                <a:latin typeface="Raleway" panose="020B0503030101060003" pitchFamily="34" charset="0"/>
              </a:rPr>
              <a:t>Go to the ‘Independent study’ section under the Week 3 tile</a:t>
            </a:r>
          </a:p>
          <a:p>
            <a:pPr marL="514350" indent="-514350">
              <a:buFont typeface="+mj-lt"/>
              <a:buAutoNum type="arabicPeriod"/>
            </a:pPr>
            <a:endParaRPr lang="en-GB" sz="2800" b="1" dirty="0">
              <a:solidFill>
                <a:srgbClr val="003366"/>
              </a:solidFill>
              <a:latin typeface="Raleway" panose="020B0503030101060003" pitchFamily="34" charset="0"/>
            </a:endParaRPr>
          </a:p>
          <a:p>
            <a:pPr marL="514350" indent="-514350">
              <a:buFont typeface="+mj-lt"/>
              <a:buAutoNum type="arabicPeriod"/>
            </a:pPr>
            <a:r>
              <a:rPr lang="en-GB" sz="2800" b="1" dirty="0">
                <a:solidFill>
                  <a:srgbClr val="003366"/>
                </a:solidFill>
                <a:latin typeface="Raleway" panose="020B0503030101060003" pitchFamily="34" charset="0"/>
              </a:rPr>
              <a:t>READ: Reflective writing</a:t>
            </a:r>
            <a:r>
              <a:rPr lang="en-US" sz="2800" dirty="0">
                <a:solidFill>
                  <a:srgbClr val="003366"/>
                </a:solidFill>
                <a:latin typeface="Raleway" panose="020B0503030101060003" pitchFamily="34" charset="0"/>
              </a:rPr>
              <a:t>: </a:t>
            </a:r>
          </a:p>
          <a:p>
            <a:pPr marL="457200" lvl="1" indent="0">
              <a:buNone/>
            </a:pPr>
            <a:r>
              <a:rPr lang="en-US" sz="2800" dirty="0">
                <a:solidFill>
                  <a:srgbClr val="003366"/>
                </a:solidFill>
                <a:latin typeface="Raleway" panose="020B0503030101060003" pitchFamily="34" charset="0"/>
                <a:hlinkClick r:id="rId2"/>
              </a:rPr>
              <a:t>pp. 39-48 ( A reflective diary or learning journal)</a:t>
            </a:r>
            <a:r>
              <a:rPr lang="en-US" sz="2800" dirty="0">
                <a:solidFill>
                  <a:srgbClr val="003366"/>
                </a:solidFill>
                <a:latin typeface="Raleway" panose="020B0503030101060003" pitchFamily="34" charset="0"/>
              </a:rPr>
              <a:t> (Click on the link on VLE or open the PDF attached)</a:t>
            </a:r>
          </a:p>
          <a:p>
            <a:pPr marL="514350" indent="-514350">
              <a:buFont typeface="+mj-lt"/>
              <a:buAutoNum type="arabicPeriod"/>
            </a:pPr>
            <a:r>
              <a:rPr lang="en-GB" sz="2800" b="1" dirty="0">
                <a:solidFill>
                  <a:srgbClr val="003366"/>
                </a:solidFill>
                <a:latin typeface="Raleway" panose="020B0503030101060003" pitchFamily="34" charset="0"/>
              </a:rPr>
              <a:t>ANSWER:</a:t>
            </a:r>
            <a:r>
              <a:rPr lang="en-GB" sz="2800" dirty="0">
                <a:solidFill>
                  <a:srgbClr val="003366"/>
                </a:solidFill>
                <a:latin typeface="Raleway" panose="020B0503030101060003" pitchFamily="34" charset="0"/>
              </a:rPr>
              <a:t> Homework Quiz 3 on VLE</a:t>
            </a:r>
          </a:p>
          <a:p>
            <a:pPr marL="514350" indent="-514350">
              <a:buFont typeface="+mj-lt"/>
              <a:buAutoNum type="arabicPeriod"/>
            </a:pPr>
            <a:r>
              <a:rPr lang="en-GB" sz="2800" b="1" dirty="0">
                <a:solidFill>
                  <a:srgbClr val="003366"/>
                </a:solidFill>
                <a:latin typeface="Raleway" panose="020B0503030101060003" pitchFamily="34" charset="0"/>
              </a:rPr>
              <a:t>WRITE: </a:t>
            </a:r>
            <a:r>
              <a:rPr lang="en-GB" sz="2800" dirty="0">
                <a:solidFill>
                  <a:srgbClr val="003366"/>
                </a:solidFill>
                <a:latin typeface="Raleway" panose="020B0503030101060003" pitchFamily="34" charset="0"/>
              </a:rPr>
              <a:t>Week 3 Independent Study Writing Activity</a:t>
            </a:r>
          </a:p>
          <a:p>
            <a:pPr marL="514350" indent="-514350">
              <a:buFont typeface="+mj-lt"/>
              <a:buAutoNum type="arabicPeriod"/>
            </a:pPr>
            <a:r>
              <a:rPr lang="en-GB" sz="2800" b="1" dirty="0">
                <a:solidFill>
                  <a:srgbClr val="003366"/>
                </a:solidFill>
                <a:latin typeface="Raleway" panose="020B0503030101060003" pitchFamily="34" charset="0"/>
              </a:rPr>
              <a:t>WATCH: </a:t>
            </a:r>
            <a:r>
              <a:rPr lang="en-GB" sz="2800" dirty="0">
                <a:solidFill>
                  <a:srgbClr val="003366"/>
                </a:solidFill>
                <a:latin typeface="Raleway" panose="020B0503030101060003" pitchFamily="34" charset="0"/>
              </a:rPr>
              <a:t>Videos in ‘Week 3 Preparation Resources’</a:t>
            </a:r>
          </a:p>
          <a:p>
            <a:pPr marL="514350" indent="-514350">
              <a:buFont typeface="+mj-lt"/>
              <a:buAutoNum type="arabicPeriod"/>
            </a:pPr>
            <a:endParaRPr lang="en-US" sz="2800" dirty="0">
              <a:solidFill>
                <a:srgbClr val="003366"/>
              </a:solidFill>
              <a:latin typeface="Raleway" panose="020B0503030101060003" pitchFamily="34" charset="0"/>
            </a:endParaRPr>
          </a:p>
          <a:p>
            <a:pPr marL="514350" indent="-514350">
              <a:buFont typeface="+mj-lt"/>
              <a:buAutoNum type="arabicPeriod"/>
            </a:pPr>
            <a:endParaRPr lang="en-US" sz="2800" dirty="0">
              <a:solidFill>
                <a:srgbClr val="003366"/>
              </a:solidFill>
              <a:latin typeface="Raleway" panose="020B0503030101060003" pitchFamily="34" charset="0"/>
            </a:endParaRPr>
          </a:p>
          <a:p>
            <a:pPr marL="514350" indent="-514350">
              <a:buFont typeface="+mj-lt"/>
              <a:buAutoNum type="arabicPeriod"/>
            </a:pPr>
            <a:endParaRPr lang="en-GB" sz="2800" i="1" dirty="0">
              <a:solidFill>
                <a:srgbClr val="003366"/>
              </a:solidFill>
              <a:latin typeface="Raleway" panose="020B0503030101060003" pitchFamily="34" charset="0"/>
            </a:endParaRPr>
          </a:p>
        </p:txBody>
      </p:sp>
      <p:pic>
        <p:nvPicPr>
          <p:cNvPr id="4" name="Picture 3">
            <a:extLst>
              <a:ext uri="{FF2B5EF4-FFF2-40B4-BE49-F238E27FC236}">
                <a16:creationId xmlns:a16="http://schemas.microsoft.com/office/drawing/2014/main" id="{72D2EB55-2492-472D-98E5-9C487B632E2C}"/>
              </a:ext>
            </a:extLst>
          </p:cNvPr>
          <p:cNvPicPr>
            <a:picLocks noChangeAspect="1"/>
          </p:cNvPicPr>
          <p:nvPr/>
        </p:nvPicPr>
        <p:blipFill>
          <a:blip r:embed="rId3"/>
          <a:stretch>
            <a:fillRect/>
          </a:stretch>
        </p:blipFill>
        <p:spPr>
          <a:xfrm>
            <a:off x="10229072" y="152401"/>
            <a:ext cx="1814026" cy="1223148"/>
          </a:xfrm>
          <a:prstGeom prst="rect">
            <a:avLst/>
          </a:prstGeom>
        </p:spPr>
      </p:pic>
    </p:spTree>
    <p:extLst>
      <p:ext uri="{BB962C8B-B14F-4D97-AF65-F5344CB8AC3E}">
        <p14:creationId xmlns:p14="http://schemas.microsoft.com/office/powerpoint/2010/main" val="41164458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A63439-557F-4B7F-A049-097C4099D471}"/>
              </a:ext>
            </a:extLst>
          </p:cNvPr>
          <p:cNvSpPr>
            <a:spLocks noGrp="1"/>
          </p:cNvSpPr>
          <p:nvPr>
            <p:ph type="title"/>
          </p:nvPr>
        </p:nvSpPr>
        <p:spPr>
          <a:xfrm>
            <a:off x="0" y="-5555"/>
            <a:ext cx="10515600" cy="686592"/>
          </a:xfrm>
        </p:spPr>
        <p:txBody>
          <a:bodyPr>
            <a:normAutofit fontScale="90000"/>
          </a:bodyPr>
          <a:lstStyle/>
          <a:p>
            <a:r>
              <a:rPr lang="en-GB" b="1" dirty="0">
                <a:solidFill>
                  <a:srgbClr val="003366"/>
                </a:solidFill>
                <a:latin typeface="Raleway" panose="020B0503030101060003" pitchFamily="34" charset="0"/>
              </a:rPr>
              <a:t>References</a:t>
            </a:r>
          </a:p>
        </p:txBody>
      </p:sp>
      <p:sp>
        <p:nvSpPr>
          <p:cNvPr id="3" name="Content Placeholder 2">
            <a:extLst>
              <a:ext uri="{FF2B5EF4-FFF2-40B4-BE49-F238E27FC236}">
                <a16:creationId xmlns:a16="http://schemas.microsoft.com/office/drawing/2014/main" id="{6AEF7726-081D-4571-9241-D6CB1E69E97B}"/>
              </a:ext>
            </a:extLst>
          </p:cNvPr>
          <p:cNvSpPr>
            <a:spLocks noGrp="1"/>
          </p:cNvSpPr>
          <p:nvPr>
            <p:ph idx="1"/>
          </p:nvPr>
        </p:nvSpPr>
        <p:spPr>
          <a:xfrm>
            <a:off x="431074" y="838992"/>
            <a:ext cx="11299372" cy="6019007"/>
          </a:xfrm>
        </p:spPr>
        <p:txBody>
          <a:bodyPr>
            <a:normAutofit fontScale="77500" lnSpcReduction="20000"/>
          </a:bodyPr>
          <a:lstStyle/>
          <a:p>
            <a:pPr marL="0" indent="0">
              <a:lnSpc>
                <a:spcPct val="100000"/>
              </a:lnSpc>
              <a:spcBef>
                <a:spcPts val="0"/>
              </a:spcBef>
              <a:buNone/>
              <a:defRPr/>
            </a:pPr>
            <a:r>
              <a:rPr lang="en-GB" sz="2800" dirty="0">
                <a:latin typeface="+mn-lt"/>
              </a:rPr>
              <a:t>www.arts.ac.uk/pre-sessional-English-core-materials.html </a:t>
            </a:r>
            <a:br>
              <a:rPr lang="en-GB" sz="2800" b="1" dirty="0">
                <a:latin typeface="+mn-lt"/>
              </a:rPr>
            </a:br>
            <a:r>
              <a:rPr lang="en-GB" sz="2800" dirty="0">
                <a:solidFill>
                  <a:srgbClr val="003366"/>
                </a:solidFill>
                <a:latin typeface="+mn-lt"/>
              </a:rPr>
              <a:t>Bailey, S., 2017. </a:t>
            </a:r>
            <a:r>
              <a:rPr lang="en-GB" sz="2800" i="1" dirty="0">
                <a:solidFill>
                  <a:srgbClr val="003366"/>
                </a:solidFill>
                <a:latin typeface="+mn-lt"/>
              </a:rPr>
              <a:t>Academic Writing: A Handbook for International Students.</a:t>
            </a:r>
            <a:r>
              <a:rPr lang="en-GB" sz="2800" dirty="0">
                <a:solidFill>
                  <a:srgbClr val="003366"/>
                </a:solidFill>
                <a:latin typeface="+mn-lt"/>
              </a:rPr>
              <a:t> 5th ed. </a:t>
            </a:r>
            <a:r>
              <a:rPr lang="en-GB" sz="2800" dirty="0" err="1">
                <a:solidFill>
                  <a:srgbClr val="003366"/>
                </a:solidFill>
                <a:latin typeface="+mn-lt"/>
              </a:rPr>
              <a:t>s.l.:Routledge</a:t>
            </a:r>
            <a:r>
              <a:rPr lang="en-GB" sz="2800" dirty="0">
                <a:solidFill>
                  <a:srgbClr val="003366"/>
                </a:solidFill>
                <a:latin typeface="+mn-lt"/>
              </a:rPr>
              <a:t>. </a:t>
            </a:r>
            <a:br>
              <a:rPr lang="en-GB" sz="2800" dirty="0">
                <a:solidFill>
                  <a:srgbClr val="003366"/>
                </a:solidFill>
                <a:latin typeface="+mn-lt"/>
              </a:rPr>
            </a:br>
            <a:r>
              <a:rPr lang="en-GB" sz="2800" dirty="0">
                <a:solidFill>
                  <a:srgbClr val="003366"/>
                </a:solidFill>
                <a:latin typeface="+mn-lt"/>
              </a:rPr>
              <a:t>BBC, 2021. </a:t>
            </a:r>
            <a:r>
              <a:rPr lang="en-GB" sz="2800" i="1" dirty="0">
                <a:solidFill>
                  <a:srgbClr val="003366"/>
                </a:solidFill>
                <a:latin typeface="+mn-lt"/>
              </a:rPr>
              <a:t>Presentations: language expert.</a:t>
            </a:r>
            <a:r>
              <a:rPr lang="en-GB" sz="2800" dirty="0">
                <a:solidFill>
                  <a:srgbClr val="003366"/>
                </a:solidFill>
                <a:latin typeface="+mn-lt"/>
              </a:rPr>
              <a:t> [Online] Available at: </a:t>
            </a:r>
            <a:r>
              <a:rPr lang="en-GB" sz="2800" dirty="0">
                <a:solidFill>
                  <a:srgbClr val="003366"/>
                </a:solidFill>
                <a:latin typeface="+mn-lt"/>
                <a:hlinkClick r:id="rId2">
                  <a:extLst>
                    <a:ext uri="{A12FA001-AC4F-418D-AE19-62706E023703}">
                      <ahyp:hlinkClr xmlns:ahyp="http://schemas.microsoft.com/office/drawing/2018/hyperlinkcolor" val="tx"/>
                    </a:ext>
                  </a:extLst>
                </a:hlinkClick>
              </a:rPr>
              <a:t>https://www.bbc.co.uk/worldservice/learningenglish/business/talkingbusiness/unit3presentations/expert.shtml</a:t>
            </a:r>
            <a:r>
              <a:rPr lang="en-GB" sz="2800" dirty="0">
                <a:solidFill>
                  <a:srgbClr val="003366"/>
                </a:solidFill>
                <a:latin typeface="+mn-lt"/>
              </a:rPr>
              <a:t> [Accessed 29 September 2021].</a:t>
            </a:r>
            <a:br>
              <a:rPr lang="en-GB" sz="2800" dirty="0">
                <a:solidFill>
                  <a:srgbClr val="003366"/>
                </a:solidFill>
                <a:latin typeface="+mn-lt"/>
              </a:rPr>
            </a:br>
            <a:r>
              <a:rPr lang="en-GB" sz="2800" dirty="0">
                <a:solidFill>
                  <a:srgbClr val="003366"/>
                </a:solidFill>
                <a:latin typeface="+mn-lt"/>
              </a:rPr>
              <a:t>Rochester Institute of Technology, 2021. </a:t>
            </a:r>
            <a:r>
              <a:rPr lang="en-GB" sz="2800" i="1" dirty="0">
                <a:solidFill>
                  <a:srgbClr val="003366"/>
                </a:solidFill>
                <a:latin typeface="+mn-lt"/>
              </a:rPr>
              <a:t>Reference Words.</a:t>
            </a:r>
            <a:r>
              <a:rPr lang="en-GB" sz="2800" dirty="0">
                <a:solidFill>
                  <a:srgbClr val="003366"/>
                </a:solidFill>
                <a:latin typeface="+mn-lt"/>
              </a:rPr>
              <a:t> [Online] Available at: </a:t>
            </a:r>
            <a:r>
              <a:rPr lang="en-GB" sz="2800" dirty="0">
                <a:solidFill>
                  <a:srgbClr val="003366"/>
                </a:solidFill>
                <a:latin typeface="+mn-lt"/>
                <a:hlinkClick r:id="rId3">
                  <a:extLst>
                    <a:ext uri="{A12FA001-AC4F-418D-AE19-62706E023703}">
                      <ahyp:hlinkClr xmlns:ahyp="http://schemas.microsoft.com/office/drawing/2018/hyperlinkcolor" val="tx"/>
                    </a:ext>
                  </a:extLst>
                </a:hlinkClick>
              </a:rPr>
              <a:t>https://www.rit.edu/ntid/sea/processes/referencewords/intro</a:t>
            </a:r>
            <a:r>
              <a:rPr lang="en-GB" sz="2800" dirty="0">
                <a:solidFill>
                  <a:srgbClr val="003366"/>
                </a:solidFill>
                <a:latin typeface="+mn-lt"/>
              </a:rPr>
              <a:t> [Accessed 29 September 2021].</a:t>
            </a:r>
            <a:br>
              <a:rPr lang="en-GB" sz="2800" dirty="0">
                <a:solidFill>
                  <a:srgbClr val="003366"/>
                </a:solidFill>
                <a:latin typeface="+mn-lt"/>
              </a:rPr>
            </a:br>
            <a:br>
              <a:rPr lang="en-GB" sz="2800" dirty="0">
                <a:solidFill>
                  <a:srgbClr val="003366"/>
                </a:solidFill>
                <a:latin typeface="+mn-lt"/>
              </a:rPr>
            </a:br>
            <a:r>
              <a:rPr lang="en-GB" sz="2800" dirty="0">
                <a:solidFill>
                  <a:srgbClr val="003366"/>
                </a:solidFill>
                <a:latin typeface="+mn-lt"/>
              </a:rPr>
              <a:t>Massey University, 2021. </a:t>
            </a:r>
            <a:r>
              <a:rPr lang="en-GB" sz="2800" i="1" dirty="0">
                <a:solidFill>
                  <a:srgbClr val="003366"/>
                </a:solidFill>
                <a:latin typeface="+mn-lt"/>
              </a:rPr>
              <a:t>Signpost words and phrases.</a:t>
            </a:r>
            <a:r>
              <a:rPr lang="en-GB" sz="2800" dirty="0">
                <a:solidFill>
                  <a:srgbClr val="003366"/>
                </a:solidFill>
                <a:latin typeface="+mn-lt"/>
              </a:rPr>
              <a:t> [Online] Available at: </a:t>
            </a:r>
            <a:r>
              <a:rPr lang="en-GB" sz="2800" dirty="0">
                <a:solidFill>
                  <a:srgbClr val="003366"/>
                </a:solidFill>
                <a:latin typeface="+mn-lt"/>
                <a:hlinkClick r:id="rId4">
                  <a:extLst>
                    <a:ext uri="{A12FA001-AC4F-418D-AE19-62706E023703}">
                      <ahyp:hlinkClr xmlns:ahyp="http://schemas.microsoft.com/office/drawing/2018/hyperlinkcolor" val="tx"/>
                    </a:ext>
                  </a:extLst>
                </a:hlinkClick>
              </a:rPr>
              <a:t>https://owll.massey.ac.nz/pdf/studyup-essays-2-handout.pdf</a:t>
            </a:r>
            <a:r>
              <a:rPr lang="en-GB" sz="2800" dirty="0">
                <a:solidFill>
                  <a:srgbClr val="003366"/>
                </a:solidFill>
                <a:latin typeface="+mn-lt"/>
              </a:rPr>
              <a:t> [Accessed 29 September 2021].</a:t>
            </a:r>
            <a:br>
              <a:rPr lang="en-GB" sz="2800" b="1" dirty="0">
                <a:latin typeface="+mn-lt"/>
              </a:rPr>
            </a:br>
            <a:r>
              <a:rPr lang="en-GB" sz="2800" dirty="0">
                <a:latin typeface="+mn-lt"/>
                <a:hlinkClick r:id="rId5"/>
              </a:rPr>
              <a:t>https://www.ed.ac.uk/reflection/reflectors-toolkit/reflecting-on-experience/gibbs-reflective-cycle</a:t>
            </a:r>
            <a:br>
              <a:rPr lang="en-GB" sz="2800" dirty="0">
                <a:latin typeface="+mn-lt"/>
              </a:rPr>
            </a:br>
            <a:r>
              <a:rPr lang="en-GB" sz="2800" dirty="0">
                <a:solidFill>
                  <a:srgbClr val="003366"/>
                </a:solidFill>
                <a:latin typeface="+mn-lt"/>
                <a:hlinkClick r:id="rId6"/>
              </a:rPr>
              <a:t>https://create.kahoot.it/details/d21f60f8-a811-4f41-91af-2cd69033122c</a:t>
            </a:r>
            <a:br>
              <a:rPr lang="en-GB" sz="2800" dirty="0">
                <a:solidFill>
                  <a:srgbClr val="003366"/>
                </a:solidFill>
                <a:latin typeface="+mn-lt"/>
              </a:rPr>
            </a:br>
            <a:r>
              <a:rPr lang="en-GB" sz="2800" dirty="0">
                <a:solidFill>
                  <a:srgbClr val="003366"/>
                </a:solidFill>
                <a:latin typeface="+mn-lt"/>
                <a:hlinkClick r:id="rId7"/>
              </a:rPr>
              <a:t>www.Sheffield.ac.uk/eltc</a:t>
            </a:r>
            <a:br>
              <a:rPr lang="en-GB" sz="2800" dirty="0">
                <a:solidFill>
                  <a:srgbClr val="003366"/>
                </a:solidFill>
                <a:latin typeface="+mn-lt"/>
              </a:rPr>
            </a:br>
            <a:r>
              <a:rPr lang="en-GB" sz="2800" dirty="0">
                <a:latin typeface="+mn-lt"/>
              </a:rPr>
              <a:t>https://www.canterbury.ac.uk/students/docs/study-skills/resource-8-Signposting-Words.pdf</a:t>
            </a:r>
            <a:br>
              <a:rPr lang="en-GB" sz="2800" dirty="0">
                <a:latin typeface="+mn-lt"/>
              </a:rPr>
            </a:br>
            <a:r>
              <a:rPr lang="en-GB" sz="2800" u="sng" dirty="0">
                <a:solidFill>
                  <a:srgbClr val="0000FF"/>
                </a:solidFill>
                <a:effectLst/>
                <a:latin typeface="+mn-lt"/>
                <a:ea typeface="Calibri" panose="020F0502020204030204" pitchFamily="34" charset="0"/>
                <a:cs typeface="Times New Roman" panose="02020603050405020304" pitchFamily="18" charset="0"/>
                <a:hlinkClick r:id="rId8"/>
              </a:rPr>
              <a:t>www.cambridgeenglish.org/learning-english/activities-for-learners/b1w005-linking-words</a:t>
            </a:r>
            <a:br>
              <a:rPr lang="en-GB" sz="2800" dirty="0">
                <a:effectLst/>
                <a:latin typeface="+mn-lt"/>
                <a:ea typeface="Calibri" panose="020F0502020204030204" pitchFamily="34" charset="0"/>
                <a:cs typeface="Times New Roman" panose="02020603050405020304" pitchFamily="18" charset="0"/>
              </a:rPr>
            </a:br>
            <a:r>
              <a:rPr lang="en-GB" sz="2800" dirty="0">
                <a:solidFill>
                  <a:srgbClr val="003366"/>
                </a:solidFill>
                <a:latin typeface="+mn-lt"/>
              </a:rPr>
              <a:t>University of Hull, 2021. </a:t>
            </a:r>
            <a:r>
              <a:rPr lang="en-GB" sz="2800" i="1" dirty="0">
                <a:solidFill>
                  <a:srgbClr val="003366"/>
                </a:solidFill>
                <a:latin typeface="+mn-lt"/>
              </a:rPr>
              <a:t>Signposting.</a:t>
            </a:r>
            <a:r>
              <a:rPr lang="en-GB" sz="2800" dirty="0">
                <a:solidFill>
                  <a:srgbClr val="003366"/>
                </a:solidFill>
                <a:latin typeface="+mn-lt"/>
              </a:rPr>
              <a:t> [Online] Available at: </a:t>
            </a:r>
            <a:r>
              <a:rPr lang="en-GB" sz="2800" dirty="0">
                <a:solidFill>
                  <a:srgbClr val="003366"/>
                </a:solidFill>
                <a:latin typeface="+mn-lt"/>
                <a:hlinkClick r:id="rId9">
                  <a:extLst>
                    <a:ext uri="{A12FA001-AC4F-418D-AE19-62706E023703}">
                      <ahyp:hlinkClr xmlns:ahyp="http://schemas.microsoft.com/office/drawing/2018/hyperlinkcolor" val="tx"/>
                    </a:ext>
                  </a:extLst>
                </a:hlinkClick>
              </a:rPr>
              <a:t>https://canvas.hull.ac.uk/courses/371/pages/signposting</a:t>
            </a:r>
            <a:r>
              <a:rPr lang="en-GB" sz="2800" dirty="0">
                <a:solidFill>
                  <a:srgbClr val="003366"/>
                </a:solidFill>
                <a:latin typeface="+mn-lt"/>
              </a:rPr>
              <a:t> [Accessed 29 September 2021].</a:t>
            </a:r>
            <a:br>
              <a:rPr lang="en-GB" sz="2800" dirty="0">
                <a:solidFill>
                  <a:srgbClr val="003366"/>
                </a:solidFill>
                <a:latin typeface="+mn-lt"/>
              </a:rPr>
            </a:br>
            <a:r>
              <a:rPr lang="en-GB" sz="2800" dirty="0">
                <a:solidFill>
                  <a:srgbClr val="003366"/>
                </a:solidFill>
                <a:latin typeface="+mn-lt"/>
              </a:rPr>
              <a:t>University of Southampton, 2021. Coherence and cohesion (online). Available at </a:t>
            </a:r>
            <a:r>
              <a:rPr lang="en-GB" sz="2800" dirty="0">
                <a:latin typeface="+mn-lt"/>
                <a:hlinkClick r:id="rId10"/>
              </a:rPr>
              <a:t>www.ed.ac.uk/reflection/reflectors-toolkit/reflecting-on-experience/gibbs-reflective-cycle</a:t>
            </a: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pic>
        <p:nvPicPr>
          <p:cNvPr id="4" name="Picture 3">
            <a:extLst>
              <a:ext uri="{FF2B5EF4-FFF2-40B4-BE49-F238E27FC236}">
                <a16:creationId xmlns:a16="http://schemas.microsoft.com/office/drawing/2014/main" id="{DDBCEF5B-9739-4D0D-B39F-D2BA51E9D64F}"/>
              </a:ext>
            </a:extLst>
          </p:cNvPr>
          <p:cNvPicPr>
            <a:picLocks noChangeAspect="1"/>
          </p:cNvPicPr>
          <p:nvPr/>
        </p:nvPicPr>
        <p:blipFill>
          <a:blip r:embed="rId11"/>
          <a:stretch>
            <a:fillRect/>
          </a:stretch>
        </p:blipFill>
        <p:spPr>
          <a:xfrm>
            <a:off x="10998926" y="152401"/>
            <a:ext cx="1044172" cy="704057"/>
          </a:xfrm>
          <a:prstGeom prst="rect">
            <a:avLst/>
          </a:prstGeom>
        </p:spPr>
      </p:pic>
    </p:spTree>
    <p:extLst>
      <p:ext uri="{BB962C8B-B14F-4D97-AF65-F5344CB8AC3E}">
        <p14:creationId xmlns:p14="http://schemas.microsoft.com/office/powerpoint/2010/main" val="41400434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5B52D3-8CEF-4D21-B6EF-DCD7621ED36A}"/>
              </a:ext>
            </a:extLst>
          </p:cNvPr>
          <p:cNvSpPr>
            <a:spLocks noGrp="1"/>
          </p:cNvSpPr>
          <p:nvPr>
            <p:ph type="title"/>
          </p:nvPr>
        </p:nvSpPr>
        <p:spPr/>
        <p:txBody>
          <a:bodyPr/>
          <a:lstStyle/>
          <a:p>
            <a:pPr algn="ctr"/>
            <a:r>
              <a:rPr lang="en-GB" b="1" dirty="0">
                <a:solidFill>
                  <a:srgbClr val="003366"/>
                </a:solidFill>
                <a:latin typeface="Raleway" panose="020B0503030101060003" pitchFamily="34" charset="0"/>
              </a:rPr>
              <a:t>Learning outcomes</a:t>
            </a:r>
          </a:p>
        </p:txBody>
      </p:sp>
      <p:sp>
        <p:nvSpPr>
          <p:cNvPr id="3" name="Content Placeholder 2">
            <a:extLst>
              <a:ext uri="{FF2B5EF4-FFF2-40B4-BE49-F238E27FC236}">
                <a16:creationId xmlns:a16="http://schemas.microsoft.com/office/drawing/2014/main" id="{CD116580-B20A-47A5-AC7F-75BBB6DF4A75}"/>
              </a:ext>
            </a:extLst>
          </p:cNvPr>
          <p:cNvSpPr>
            <a:spLocks noGrp="1"/>
          </p:cNvSpPr>
          <p:nvPr>
            <p:ph idx="1"/>
          </p:nvPr>
        </p:nvSpPr>
        <p:spPr>
          <a:xfrm>
            <a:off x="838200" y="1825625"/>
            <a:ext cx="10775868" cy="4351338"/>
          </a:xfrm>
        </p:spPr>
        <p:txBody>
          <a:bodyPr/>
          <a:lstStyle/>
          <a:p>
            <a:pPr marL="0" indent="0">
              <a:buNone/>
            </a:pPr>
            <a:r>
              <a:rPr lang="en-GB" dirty="0">
                <a:solidFill>
                  <a:srgbClr val="003366"/>
                </a:solidFill>
                <a:latin typeface="Raleway" panose="020B0503030101060003" pitchFamily="34" charset="0"/>
              </a:rPr>
              <a:t>By the end of this session, you will have:</a:t>
            </a:r>
          </a:p>
          <a:p>
            <a:pPr marL="0" indent="0">
              <a:buNone/>
            </a:pPr>
            <a:endParaRPr lang="en-GB" dirty="0">
              <a:solidFill>
                <a:srgbClr val="003366"/>
              </a:solidFill>
              <a:latin typeface="Raleway" panose="020B0503030101060003" pitchFamily="34" charset="0"/>
            </a:endParaRPr>
          </a:p>
          <a:p>
            <a:pPr marL="514350" indent="-514350">
              <a:buFont typeface="+mj-lt"/>
              <a:buAutoNum type="arabicPeriod"/>
            </a:pPr>
            <a:r>
              <a:rPr lang="en-US" dirty="0">
                <a:solidFill>
                  <a:srgbClr val="003366"/>
                </a:solidFill>
                <a:latin typeface="Raleway" panose="020B0503030101060003" pitchFamily="34" charset="0"/>
              </a:rPr>
              <a:t>Discussed the first element in Gibbs’ reflective model – </a:t>
            </a:r>
            <a:r>
              <a:rPr lang="en-US" b="1" dirty="0">
                <a:solidFill>
                  <a:srgbClr val="003366"/>
                </a:solidFill>
                <a:latin typeface="Raleway" panose="020B0503030101060003" pitchFamily="34" charset="0"/>
              </a:rPr>
              <a:t>Description.</a:t>
            </a:r>
          </a:p>
          <a:p>
            <a:pPr marL="514350" indent="-514350">
              <a:buFont typeface="+mj-lt"/>
              <a:buAutoNum type="arabicPeriod"/>
            </a:pPr>
            <a:r>
              <a:rPr lang="en-US" dirty="0">
                <a:solidFill>
                  <a:srgbClr val="003366"/>
                </a:solidFill>
                <a:latin typeface="Raleway" panose="020B0503030101060003" pitchFamily="34" charset="0"/>
              </a:rPr>
              <a:t>Identified and practiced strategies to improve </a:t>
            </a:r>
            <a:r>
              <a:rPr lang="en-US" b="1" dirty="0">
                <a:solidFill>
                  <a:srgbClr val="003366"/>
                </a:solidFill>
                <a:latin typeface="Raleway" panose="020B0503030101060003" pitchFamily="34" charset="0"/>
              </a:rPr>
              <a:t>coherence and cohesion</a:t>
            </a:r>
            <a:r>
              <a:rPr lang="en-US" dirty="0">
                <a:solidFill>
                  <a:srgbClr val="003366"/>
                </a:solidFill>
                <a:latin typeface="Raleway" panose="020B0503030101060003" pitchFamily="34" charset="0"/>
              </a:rPr>
              <a:t> in written texts.</a:t>
            </a:r>
          </a:p>
          <a:p>
            <a:pPr marL="514350" indent="-514350">
              <a:buFont typeface="+mj-lt"/>
              <a:buAutoNum type="arabicPeriod"/>
            </a:pPr>
            <a:r>
              <a:rPr lang="en-US" dirty="0">
                <a:solidFill>
                  <a:srgbClr val="003366"/>
                </a:solidFill>
                <a:latin typeface="Raleway" panose="020B0503030101060003" pitchFamily="34" charset="0"/>
              </a:rPr>
              <a:t>Discussed </a:t>
            </a:r>
            <a:r>
              <a:rPr lang="en-US" b="1" dirty="0">
                <a:solidFill>
                  <a:srgbClr val="003366"/>
                </a:solidFill>
                <a:latin typeface="Raleway" panose="020B0503030101060003" pitchFamily="34" charset="0"/>
              </a:rPr>
              <a:t>reflective journal </a:t>
            </a:r>
            <a:r>
              <a:rPr lang="en-US" dirty="0">
                <a:solidFill>
                  <a:srgbClr val="003366"/>
                </a:solidFill>
                <a:latin typeface="Raleway" panose="020B0503030101060003" pitchFamily="34" charset="0"/>
              </a:rPr>
              <a:t>and its importance / relevance in reflective writing.</a:t>
            </a:r>
          </a:p>
          <a:p>
            <a:pPr marL="514350" indent="-514350">
              <a:buFont typeface="+mj-lt"/>
              <a:buAutoNum type="arabicPeriod"/>
            </a:pPr>
            <a:endParaRPr lang="en-US" dirty="0">
              <a:solidFill>
                <a:srgbClr val="003366"/>
              </a:solidFill>
              <a:latin typeface="Raleway" panose="020B0503030101060003" pitchFamily="34" charset="0"/>
            </a:endParaRPr>
          </a:p>
          <a:p>
            <a:pPr marL="0" indent="0">
              <a:buNone/>
            </a:pPr>
            <a:endParaRPr lang="en-GB" dirty="0">
              <a:solidFill>
                <a:srgbClr val="003366"/>
              </a:solidFill>
              <a:latin typeface="Raleway" panose="020B0503030101060003" pitchFamily="34" charset="0"/>
            </a:endParaRPr>
          </a:p>
        </p:txBody>
      </p:sp>
      <p:pic>
        <p:nvPicPr>
          <p:cNvPr id="4" name="Picture 3">
            <a:extLst>
              <a:ext uri="{FF2B5EF4-FFF2-40B4-BE49-F238E27FC236}">
                <a16:creationId xmlns:a16="http://schemas.microsoft.com/office/drawing/2014/main" id="{2175A831-686D-409C-AB14-3EA1807183E0}"/>
              </a:ext>
            </a:extLst>
          </p:cNvPr>
          <p:cNvPicPr>
            <a:picLocks noChangeAspect="1"/>
          </p:cNvPicPr>
          <p:nvPr/>
        </p:nvPicPr>
        <p:blipFill>
          <a:blip r:embed="rId3"/>
          <a:stretch>
            <a:fillRect/>
          </a:stretch>
        </p:blipFill>
        <p:spPr>
          <a:xfrm>
            <a:off x="10229072" y="152401"/>
            <a:ext cx="1814026" cy="1223148"/>
          </a:xfrm>
          <a:prstGeom prst="rect">
            <a:avLst/>
          </a:prstGeom>
        </p:spPr>
      </p:pic>
    </p:spTree>
    <p:extLst>
      <p:ext uri="{BB962C8B-B14F-4D97-AF65-F5344CB8AC3E}">
        <p14:creationId xmlns:p14="http://schemas.microsoft.com/office/powerpoint/2010/main" val="1830145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1F5CB-17D0-4E1C-ABF7-7AEBF83B808F}"/>
              </a:ext>
            </a:extLst>
          </p:cNvPr>
          <p:cNvSpPr>
            <a:spLocks noGrp="1"/>
          </p:cNvSpPr>
          <p:nvPr>
            <p:ph type="title"/>
          </p:nvPr>
        </p:nvSpPr>
        <p:spPr>
          <a:xfrm>
            <a:off x="0" y="41099"/>
            <a:ext cx="10515600" cy="493291"/>
          </a:xfrm>
        </p:spPr>
        <p:txBody>
          <a:bodyPr>
            <a:normAutofit fontScale="90000"/>
          </a:bodyPr>
          <a:lstStyle/>
          <a:p>
            <a:pPr algn="ctr"/>
            <a:r>
              <a:rPr lang="en-GB" b="1" dirty="0">
                <a:solidFill>
                  <a:srgbClr val="003366"/>
                </a:solidFill>
                <a:latin typeface="Raleway" panose="020B0503030101060003" pitchFamily="34" charset="0"/>
              </a:rPr>
              <a:t>Homework - Reading</a:t>
            </a:r>
          </a:p>
        </p:txBody>
      </p:sp>
      <p:sp>
        <p:nvSpPr>
          <p:cNvPr id="5" name="Content Placeholder 4">
            <a:extLst>
              <a:ext uri="{FF2B5EF4-FFF2-40B4-BE49-F238E27FC236}">
                <a16:creationId xmlns:a16="http://schemas.microsoft.com/office/drawing/2014/main" id="{0B0BF053-43D5-A990-AB08-4392307474B5}"/>
              </a:ext>
            </a:extLst>
          </p:cNvPr>
          <p:cNvSpPr>
            <a:spLocks noGrp="1"/>
          </p:cNvSpPr>
          <p:nvPr>
            <p:ph idx="1"/>
          </p:nvPr>
        </p:nvSpPr>
        <p:spPr>
          <a:xfrm>
            <a:off x="783770" y="1056904"/>
            <a:ext cx="10414661" cy="5648696"/>
          </a:xfrm>
        </p:spPr>
        <p:txBody>
          <a:bodyPr>
            <a:normAutofit fontScale="92500" lnSpcReduction="10000"/>
          </a:bodyPr>
          <a:lstStyle/>
          <a:p>
            <a:pPr marL="0" indent="0">
              <a:buNone/>
            </a:pPr>
            <a:r>
              <a:rPr lang="en-GB" sz="3600" dirty="0"/>
              <a:t>You were asked to read </a:t>
            </a:r>
            <a:r>
              <a:rPr lang="en-GB" sz="3600" dirty="0">
                <a:solidFill>
                  <a:srgbClr val="FF0000"/>
                </a:solidFill>
              </a:rPr>
              <a:t>pp. 7-13 (Getting started on reflective writing) </a:t>
            </a:r>
            <a:r>
              <a:rPr lang="en-GB" sz="3600" dirty="0"/>
              <a:t>in your coursebook </a:t>
            </a:r>
            <a:r>
              <a:rPr lang="en-GB" sz="3600" i="1" dirty="0"/>
              <a:t>Reflective Writing</a:t>
            </a:r>
            <a:r>
              <a:rPr lang="en-GB" sz="3600" dirty="0"/>
              <a:t>. </a:t>
            </a:r>
          </a:p>
          <a:p>
            <a:pPr marL="0" indent="0">
              <a:buNone/>
            </a:pPr>
            <a:r>
              <a:rPr lang="en-GB" sz="3600" dirty="0">
                <a:effectLst/>
                <a:latin typeface="Calibri" panose="020F0502020204030204" pitchFamily="34" charset="0"/>
                <a:ea typeface="Calibri" panose="020F0502020204030204" pitchFamily="34" charset="0"/>
                <a:cs typeface="Times New Roman" panose="02020603050405020304" pitchFamily="18" charset="0"/>
              </a:rPr>
              <a:t>Discuss the following in groups of 3 or 4.</a:t>
            </a:r>
          </a:p>
          <a:p>
            <a:pPr marL="0" indent="0">
              <a:buNone/>
            </a:pPr>
            <a:endParaRPr lang="en-GB" sz="3600" dirty="0">
              <a:effectLst/>
              <a:latin typeface="Calibri" panose="020F0502020204030204" pitchFamily="34" charset="0"/>
              <a:ea typeface="Calibri" panose="020F0502020204030204" pitchFamily="34" charset="0"/>
              <a:cs typeface="Times New Roman" panose="02020603050405020304" pitchFamily="18" charset="0"/>
            </a:endParaRPr>
          </a:p>
          <a:p>
            <a:pPr marL="742950" indent="-742950">
              <a:buAutoNum type="arabicPeriod"/>
            </a:pPr>
            <a:r>
              <a:rPr lang="en-GB" sz="3600" dirty="0">
                <a:solidFill>
                  <a:srgbClr val="0070C0"/>
                </a:solidFill>
                <a:latin typeface="Calibri" panose="020F0502020204030204" pitchFamily="34" charset="0"/>
                <a:ea typeface="Calibri" panose="020F0502020204030204" pitchFamily="34" charset="0"/>
                <a:cs typeface="Times New Roman" panose="02020603050405020304" pitchFamily="18" charset="0"/>
              </a:rPr>
              <a:t>What are some of the </a:t>
            </a:r>
            <a:r>
              <a:rPr lang="en-GB" sz="3600" dirty="0">
                <a:solidFill>
                  <a:srgbClr val="FF0000"/>
                </a:solidFill>
                <a:latin typeface="Calibri" panose="020F0502020204030204" pitchFamily="34" charset="0"/>
                <a:ea typeface="Calibri" panose="020F0502020204030204" pitchFamily="34" charset="0"/>
                <a:cs typeface="Times New Roman" panose="02020603050405020304" pitchFamily="18" charset="0"/>
              </a:rPr>
              <a:t>common confusions </a:t>
            </a:r>
            <a:r>
              <a:rPr lang="en-GB" sz="3600" dirty="0">
                <a:solidFill>
                  <a:srgbClr val="0070C0"/>
                </a:solidFill>
                <a:latin typeface="Calibri" panose="020F0502020204030204" pitchFamily="34" charset="0"/>
                <a:ea typeface="Calibri" panose="020F0502020204030204" pitchFamily="34" charset="0"/>
                <a:cs typeface="Times New Roman" panose="02020603050405020304" pitchFamily="18" charset="0"/>
              </a:rPr>
              <a:t>students may have in relation to reflective writing?</a:t>
            </a:r>
          </a:p>
          <a:p>
            <a:pPr marL="742950" indent="-742950">
              <a:buAutoNum type="arabicPeriod"/>
            </a:pPr>
            <a:r>
              <a:rPr lang="en-GB" sz="3600" dirty="0">
                <a:solidFill>
                  <a:srgbClr val="0070C0"/>
                </a:solidFill>
                <a:effectLst/>
                <a:latin typeface="Calibri" panose="020F0502020204030204" pitchFamily="34" charset="0"/>
                <a:ea typeface="Calibri" panose="020F0502020204030204" pitchFamily="34" charset="0"/>
                <a:cs typeface="Times New Roman" panose="02020603050405020304" pitchFamily="18" charset="0"/>
              </a:rPr>
              <a:t>How might tutors or lecturers try to </a:t>
            </a:r>
            <a:r>
              <a:rPr lang="en-GB" sz="36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resolve these issues</a:t>
            </a:r>
            <a:r>
              <a:rPr lang="en-GB" sz="3600" dirty="0">
                <a:solidFill>
                  <a:srgbClr val="0070C0"/>
                </a:solidFill>
                <a:effectLst/>
                <a:latin typeface="Calibri" panose="020F0502020204030204" pitchFamily="34" charset="0"/>
                <a:ea typeface="Calibri" panose="020F0502020204030204" pitchFamily="34" charset="0"/>
                <a:cs typeface="Times New Roman" panose="02020603050405020304" pitchFamily="18" charset="0"/>
              </a:rPr>
              <a:t>?</a:t>
            </a:r>
          </a:p>
          <a:p>
            <a:pPr marL="742950" indent="-742950">
              <a:buAutoNum type="arabicPeriod"/>
            </a:pPr>
            <a:r>
              <a:rPr lang="en-GB" sz="3600" dirty="0">
                <a:solidFill>
                  <a:srgbClr val="0070C0"/>
                </a:solidFill>
                <a:latin typeface="Calibri" panose="020F0502020204030204" pitchFamily="34" charset="0"/>
                <a:ea typeface="Calibri" panose="020F0502020204030204" pitchFamily="34" charset="0"/>
                <a:cs typeface="Times New Roman" panose="02020603050405020304" pitchFamily="18" charset="0"/>
              </a:rPr>
              <a:t>According to the authors, all kinds of reflective writing will have reflection on </a:t>
            </a:r>
            <a:r>
              <a:rPr lang="en-GB" sz="3600" dirty="0">
                <a:solidFill>
                  <a:srgbClr val="FF0000"/>
                </a:solidFill>
                <a:latin typeface="Calibri" panose="020F0502020204030204" pitchFamily="34" charset="0"/>
                <a:ea typeface="Calibri" panose="020F0502020204030204" pitchFamily="34" charset="0"/>
                <a:cs typeface="Times New Roman" panose="02020603050405020304" pitchFamily="18" charset="0"/>
              </a:rPr>
              <a:t>6 elements</a:t>
            </a:r>
            <a:r>
              <a:rPr lang="en-GB" sz="3600" dirty="0">
                <a:solidFill>
                  <a:srgbClr val="0070C0"/>
                </a:solidFill>
                <a:latin typeface="Calibri" panose="020F0502020204030204" pitchFamily="34" charset="0"/>
                <a:ea typeface="Calibri" panose="020F0502020204030204" pitchFamily="34" charset="0"/>
                <a:cs typeface="Times New Roman" panose="02020603050405020304" pitchFamily="18" charset="0"/>
              </a:rPr>
              <a:t>. Which are these elements?</a:t>
            </a:r>
          </a:p>
          <a:p>
            <a:pPr marL="0" indent="0">
              <a:buNone/>
            </a:pPr>
            <a:endParaRPr lang="en-GB" dirty="0"/>
          </a:p>
        </p:txBody>
      </p:sp>
    </p:spTree>
    <p:extLst>
      <p:ext uri="{BB962C8B-B14F-4D97-AF65-F5344CB8AC3E}">
        <p14:creationId xmlns:p14="http://schemas.microsoft.com/office/powerpoint/2010/main" val="2248276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4CCBBC0-536F-4FD2-9A7D-EF0A9E3F62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62000"/>
            <a:ext cx="12192000" cy="7620000"/>
          </a:xfrm>
          <a:prstGeom prst="rect">
            <a:avLst/>
          </a:prstGeom>
        </p:spPr>
      </p:pic>
      <p:sp>
        <p:nvSpPr>
          <p:cNvPr id="2" name="Title 1">
            <a:extLst>
              <a:ext uri="{FF2B5EF4-FFF2-40B4-BE49-F238E27FC236}">
                <a16:creationId xmlns:a16="http://schemas.microsoft.com/office/drawing/2014/main" id="{BBB6456F-1079-4A4B-ACB1-14288F85C89B}"/>
              </a:ext>
            </a:extLst>
          </p:cNvPr>
          <p:cNvSpPr>
            <a:spLocks noGrp="1"/>
          </p:cNvSpPr>
          <p:nvPr>
            <p:ph type="title"/>
          </p:nvPr>
        </p:nvSpPr>
        <p:spPr>
          <a:xfrm>
            <a:off x="4130009" y="4357511"/>
            <a:ext cx="7406997" cy="1325563"/>
          </a:xfrm>
          <a:solidFill>
            <a:schemeClr val="bg1">
              <a:alpha val="73000"/>
            </a:schemeClr>
          </a:solidFill>
        </p:spPr>
        <p:txBody>
          <a:bodyPr>
            <a:normAutofit fontScale="90000"/>
          </a:bodyPr>
          <a:lstStyle/>
          <a:p>
            <a:r>
              <a:rPr lang="en-GB" sz="6000" b="1" dirty="0">
                <a:solidFill>
                  <a:srgbClr val="003366"/>
                </a:solidFill>
                <a:latin typeface="Raleway" panose="020B0503030101060003" pitchFamily="34" charset="0"/>
              </a:rPr>
              <a:t>Element 1. Description</a:t>
            </a:r>
          </a:p>
        </p:txBody>
      </p:sp>
      <p:pic>
        <p:nvPicPr>
          <p:cNvPr id="3" name="Picture 2">
            <a:extLst>
              <a:ext uri="{FF2B5EF4-FFF2-40B4-BE49-F238E27FC236}">
                <a16:creationId xmlns:a16="http://schemas.microsoft.com/office/drawing/2014/main" id="{82192FAD-A825-4702-A7E4-FF96C658DB23}"/>
              </a:ext>
            </a:extLst>
          </p:cNvPr>
          <p:cNvPicPr>
            <a:picLocks noChangeAspect="1"/>
          </p:cNvPicPr>
          <p:nvPr/>
        </p:nvPicPr>
        <p:blipFill>
          <a:blip r:embed="rId4"/>
          <a:stretch>
            <a:fillRect/>
          </a:stretch>
        </p:blipFill>
        <p:spPr>
          <a:xfrm>
            <a:off x="11030916" y="152401"/>
            <a:ext cx="1012181" cy="682486"/>
          </a:xfrm>
          <a:prstGeom prst="rect">
            <a:avLst/>
          </a:prstGeom>
        </p:spPr>
      </p:pic>
    </p:spTree>
    <p:extLst>
      <p:ext uri="{BB962C8B-B14F-4D97-AF65-F5344CB8AC3E}">
        <p14:creationId xmlns:p14="http://schemas.microsoft.com/office/powerpoint/2010/main" val="23382781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itle 1">
            <a:extLst>
              <a:ext uri="{FF2B5EF4-FFF2-40B4-BE49-F238E27FC236}">
                <a16:creationId xmlns:a16="http://schemas.microsoft.com/office/drawing/2014/main" id="{4E76FA39-4903-44A6-933C-8ED15423295A}"/>
              </a:ext>
            </a:extLst>
          </p:cNvPr>
          <p:cNvSpPr>
            <a:spLocks noGrp="1" noChangeArrowheads="1"/>
          </p:cNvSpPr>
          <p:nvPr>
            <p:ph type="title"/>
          </p:nvPr>
        </p:nvSpPr>
        <p:spPr>
          <a:xfrm>
            <a:off x="0" y="0"/>
            <a:ext cx="10515600" cy="917410"/>
          </a:xfrm>
        </p:spPr>
        <p:txBody>
          <a:bodyPr/>
          <a:lstStyle/>
          <a:p>
            <a:pPr algn="ctr" eaLnBrk="1" hangingPunct="1"/>
            <a:r>
              <a:rPr lang="en-GB" altLang="en-US" b="1" dirty="0">
                <a:solidFill>
                  <a:srgbClr val="003366"/>
                </a:solidFill>
                <a:latin typeface="Raleway" panose="020B0503030101060003" pitchFamily="34" charset="0"/>
              </a:rPr>
              <a:t>1. Description</a:t>
            </a:r>
          </a:p>
        </p:txBody>
      </p:sp>
      <p:sp>
        <p:nvSpPr>
          <p:cNvPr id="36867" name="Content Placeholder 2">
            <a:extLst>
              <a:ext uri="{FF2B5EF4-FFF2-40B4-BE49-F238E27FC236}">
                <a16:creationId xmlns:a16="http://schemas.microsoft.com/office/drawing/2014/main" id="{14923089-5A90-4D3D-B9EF-D2CEBE9B090D}"/>
              </a:ext>
            </a:extLst>
          </p:cNvPr>
          <p:cNvSpPr>
            <a:spLocks noGrp="1" noChangeArrowheads="1"/>
          </p:cNvSpPr>
          <p:nvPr>
            <p:ph idx="1"/>
          </p:nvPr>
        </p:nvSpPr>
        <p:spPr>
          <a:xfrm>
            <a:off x="617517" y="917410"/>
            <a:ext cx="10723418" cy="5768398"/>
          </a:xfrm>
        </p:spPr>
        <p:txBody>
          <a:bodyPr/>
          <a:lstStyle/>
          <a:p>
            <a:pPr marL="0" indent="0" eaLnBrk="1" hangingPunct="1">
              <a:buNone/>
              <a:defRPr/>
            </a:pPr>
            <a:r>
              <a:rPr lang="en-GB" altLang="en-US" dirty="0">
                <a:solidFill>
                  <a:srgbClr val="003366"/>
                </a:solidFill>
                <a:latin typeface="Raleway" panose="020B0503030101060003" pitchFamily="34" charset="0"/>
              </a:rPr>
              <a:t>In the </a:t>
            </a:r>
            <a:r>
              <a:rPr lang="en-GB" altLang="en-US" dirty="0">
                <a:solidFill>
                  <a:srgbClr val="FF0000"/>
                </a:solidFill>
                <a:latin typeface="Raleway" panose="020B0503030101060003" pitchFamily="34" charset="0"/>
              </a:rPr>
              <a:t>description</a:t>
            </a:r>
            <a:r>
              <a:rPr lang="en-GB" altLang="en-US" dirty="0">
                <a:solidFill>
                  <a:srgbClr val="003366"/>
                </a:solidFill>
                <a:latin typeface="Raleway" panose="020B0503030101060003" pitchFamily="34" charset="0"/>
              </a:rPr>
              <a:t> phase, you say what you are going to reflect on and what actually happened. You can address questions such as </a:t>
            </a:r>
            <a:r>
              <a:rPr lang="en-GB" altLang="en-US" dirty="0">
                <a:solidFill>
                  <a:srgbClr val="FF0000"/>
                </a:solidFill>
                <a:latin typeface="Raleway" panose="020B0503030101060003" pitchFamily="34" charset="0"/>
              </a:rPr>
              <a:t>what, where, when etc</a:t>
            </a:r>
            <a:r>
              <a:rPr lang="en-GB" altLang="en-US" dirty="0">
                <a:solidFill>
                  <a:srgbClr val="003366"/>
                </a:solidFill>
                <a:latin typeface="Raleway" panose="020B0503030101060003" pitchFamily="34" charset="0"/>
              </a:rPr>
              <a:t>. that are related to describing.</a:t>
            </a:r>
          </a:p>
          <a:p>
            <a:pPr marL="0" indent="0">
              <a:buNone/>
            </a:pPr>
            <a:r>
              <a:rPr lang="en-US" sz="3200" u="sng" dirty="0"/>
              <a:t>Helpful questions:</a:t>
            </a:r>
          </a:p>
          <a:p>
            <a:r>
              <a:rPr lang="en-US" sz="3200" dirty="0"/>
              <a:t>When and where did it happen?</a:t>
            </a:r>
          </a:p>
          <a:p>
            <a:r>
              <a:rPr lang="en-US" sz="3200" dirty="0"/>
              <a:t>What happened?</a:t>
            </a:r>
          </a:p>
          <a:p>
            <a:r>
              <a:rPr lang="en-US" sz="3200" dirty="0"/>
              <a:t>Why were you there?</a:t>
            </a:r>
          </a:p>
          <a:p>
            <a:r>
              <a:rPr lang="en-US" sz="3200" dirty="0"/>
              <a:t>Who was present?</a:t>
            </a:r>
          </a:p>
          <a:p>
            <a:r>
              <a:rPr lang="en-US" sz="3200" dirty="0"/>
              <a:t>What did you and the other people do?</a:t>
            </a:r>
          </a:p>
          <a:p>
            <a:r>
              <a:rPr lang="en-US" sz="3200" dirty="0"/>
              <a:t>What was the outcome of the situation?</a:t>
            </a:r>
          </a:p>
          <a:p>
            <a:r>
              <a:rPr lang="en-US" sz="3200" dirty="0"/>
              <a:t>What did you hope or want to happen?</a:t>
            </a:r>
          </a:p>
          <a:p>
            <a:pPr marL="0" indent="0" eaLnBrk="1" hangingPunct="1">
              <a:buNone/>
              <a:defRPr/>
            </a:pPr>
            <a:endParaRPr lang="en-GB" altLang="en-US" dirty="0">
              <a:solidFill>
                <a:srgbClr val="003366"/>
              </a:solidFill>
              <a:latin typeface="Raleway" panose="020B0503030101060003" pitchFamily="34" charset="0"/>
            </a:endParaRPr>
          </a:p>
          <a:p>
            <a:pPr marL="0" indent="0" eaLnBrk="1" hangingPunct="1">
              <a:buNone/>
              <a:defRPr/>
            </a:pPr>
            <a:endParaRPr lang="en-GB" altLang="en-US" dirty="0">
              <a:solidFill>
                <a:srgbClr val="003366"/>
              </a:solidFill>
              <a:latin typeface="Raleway" panose="020B0503030101060003" pitchFamily="34" charset="0"/>
            </a:endParaRPr>
          </a:p>
          <a:p>
            <a:pPr marL="0" indent="0" eaLnBrk="1" hangingPunct="1">
              <a:buNone/>
              <a:defRPr/>
            </a:pPr>
            <a:endParaRPr lang="en-GB" altLang="en-US" dirty="0">
              <a:solidFill>
                <a:srgbClr val="003366"/>
              </a:solidFill>
              <a:latin typeface="Raleway" panose="020B0503030101060003" pitchFamily="34" charset="0"/>
            </a:endParaRPr>
          </a:p>
          <a:p>
            <a:pPr marL="0" indent="0" eaLnBrk="1" hangingPunct="1">
              <a:buNone/>
              <a:defRPr/>
            </a:pPr>
            <a:endParaRPr lang="en-GB" altLang="en-US" dirty="0">
              <a:solidFill>
                <a:srgbClr val="003366"/>
              </a:solidFill>
              <a:latin typeface="Raleway" panose="020B0503030101060003" pitchFamily="34" charset="0"/>
            </a:endParaRPr>
          </a:p>
        </p:txBody>
      </p:sp>
    </p:spTree>
    <p:extLst>
      <p:ext uri="{BB962C8B-B14F-4D97-AF65-F5344CB8AC3E}">
        <p14:creationId xmlns:p14="http://schemas.microsoft.com/office/powerpoint/2010/main" val="182805932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86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686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686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686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686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686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6867">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6867">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686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7"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itle 1">
            <a:extLst>
              <a:ext uri="{FF2B5EF4-FFF2-40B4-BE49-F238E27FC236}">
                <a16:creationId xmlns:a16="http://schemas.microsoft.com/office/drawing/2014/main" id="{2BEA9A6A-7FAA-4426-A789-5A113D646BDC}"/>
              </a:ext>
            </a:extLst>
          </p:cNvPr>
          <p:cNvSpPr>
            <a:spLocks noGrp="1" noChangeArrowheads="1"/>
          </p:cNvSpPr>
          <p:nvPr>
            <p:ph type="title"/>
          </p:nvPr>
        </p:nvSpPr>
        <p:spPr>
          <a:xfrm>
            <a:off x="0" y="0"/>
            <a:ext cx="10515600" cy="831273"/>
          </a:xfrm>
        </p:spPr>
        <p:txBody>
          <a:bodyPr/>
          <a:lstStyle/>
          <a:p>
            <a:pPr algn="ctr" eaLnBrk="1" hangingPunct="1"/>
            <a:r>
              <a:rPr lang="en-GB" altLang="en-US" b="1" dirty="0">
                <a:solidFill>
                  <a:srgbClr val="003366"/>
                </a:solidFill>
                <a:latin typeface="Raleway" panose="020B0503030101060003" pitchFamily="34" charset="0"/>
              </a:rPr>
              <a:t>Example description</a:t>
            </a:r>
          </a:p>
        </p:txBody>
      </p:sp>
      <p:sp>
        <p:nvSpPr>
          <p:cNvPr id="37891" name="Content Placeholder 2">
            <a:extLst>
              <a:ext uri="{FF2B5EF4-FFF2-40B4-BE49-F238E27FC236}">
                <a16:creationId xmlns:a16="http://schemas.microsoft.com/office/drawing/2014/main" id="{9C378DE4-A6C3-409F-81CD-D605A8AC652F}"/>
              </a:ext>
            </a:extLst>
          </p:cNvPr>
          <p:cNvSpPr>
            <a:spLocks noGrp="1" noChangeArrowheads="1"/>
          </p:cNvSpPr>
          <p:nvPr>
            <p:ph idx="1"/>
          </p:nvPr>
        </p:nvSpPr>
        <p:spPr>
          <a:xfrm>
            <a:off x="617516" y="926927"/>
            <a:ext cx="11139055" cy="5931074"/>
          </a:xfrm>
        </p:spPr>
        <p:txBody>
          <a:bodyPr/>
          <a:lstStyle/>
          <a:p>
            <a:pPr marL="0" indent="0" eaLnBrk="1" hangingPunct="1">
              <a:buFont typeface="Arial" panose="020B0604020202020204" pitchFamily="34" charset="0"/>
              <a:buNone/>
              <a:defRPr/>
            </a:pPr>
            <a:r>
              <a:rPr lang="en-GB" dirty="0">
                <a:solidFill>
                  <a:srgbClr val="003366"/>
                </a:solidFill>
                <a:latin typeface="Raleway" panose="020B0503030101060003" pitchFamily="34" charset="0"/>
              </a:rPr>
              <a:t>Go to Activity 1 in Week 3 worksheet.</a:t>
            </a:r>
          </a:p>
          <a:p>
            <a:pPr marL="0" indent="0" eaLnBrk="1" hangingPunct="1">
              <a:buFont typeface="Arial" panose="020B0604020202020204" pitchFamily="34" charset="0"/>
              <a:buNone/>
              <a:defRPr/>
            </a:pPr>
            <a:r>
              <a:rPr lang="en-GB" dirty="0">
                <a:solidFill>
                  <a:srgbClr val="003366"/>
                </a:solidFill>
                <a:latin typeface="Raleway" panose="020B0503030101060003" pitchFamily="34" charset="0"/>
              </a:rPr>
              <a:t>Read the example </a:t>
            </a:r>
            <a:r>
              <a:rPr lang="en-GB" dirty="0">
                <a:solidFill>
                  <a:srgbClr val="FF0000"/>
                </a:solidFill>
                <a:latin typeface="Raleway" panose="020B0503030101060003" pitchFamily="34" charset="0"/>
              </a:rPr>
              <a:t>Description</a:t>
            </a:r>
            <a:r>
              <a:rPr lang="en-GB" dirty="0">
                <a:solidFill>
                  <a:srgbClr val="003366"/>
                </a:solidFill>
                <a:latin typeface="Raleway" panose="020B0503030101060003" pitchFamily="34" charset="0"/>
              </a:rPr>
              <a:t> and discuss the following questions in groups of 3 or 4.</a:t>
            </a:r>
          </a:p>
          <a:p>
            <a:pPr marL="0" lvl="0" indent="0">
              <a:buNone/>
            </a:pPr>
            <a:r>
              <a:rPr lang="en-GB" dirty="0">
                <a:solidFill>
                  <a:srgbClr val="003366"/>
                </a:solidFill>
                <a:latin typeface="Raleway" panose="020B0503030101060003" pitchFamily="34" charset="0"/>
              </a:rPr>
              <a:t>1. </a:t>
            </a:r>
            <a:r>
              <a:rPr lang="en-GB" dirty="0"/>
              <a:t>Does the paragraph effectively and fully describe the writer’s first day at work? </a:t>
            </a:r>
          </a:p>
          <a:p>
            <a:pPr marL="0" lvl="0" indent="0">
              <a:buNone/>
            </a:pPr>
            <a:r>
              <a:rPr lang="en-GB" dirty="0"/>
              <a:t>2. Is the paragraph clear, readable and logically structured? How/Why?</a:t>
            </a:r>
          </a:p>
          <a:p>
            <a:pPr marL="0" lvl="0" indent="0">
              <a:buNone/>
            </a:pPr>
            <a:r>
              <a:rPr lang="en-GB" dirty="0"/>
              <a:t>3. Identify the techniques the writer has used to make the paragraph coherent (</a:t>
            </a:r>
            <a:r>
              <a:rPr lang="en-GB" dirty="0">
                <a:solidFill>
                  <a:srgbClr val="FF0000"/>
                </a:solidFill>
              </a:rPr>
              <a:t>means linked together, readable and easy to follow</a:t>
            </a:r>
            <a:r>
              <a:rPr lang="en-GB" dirty="0"/>
              <a:t>)? Find examples of each of these techniques.</a:t>
            </a:r>
          </a:p>
          <a:p>
            <a:pPr marL="0" lvl="0" indent="0">
              <a:buNone/>
            </a:pPr>
            <a:r>
              <a:rPr lang="en-GB" dirty="0"/>
              <a:t>4. Would you expect to see the writer express their feelings and thoughts, evaluate and analyse in this paragraph? Why/not?</a:t>
            </a:r>
          </a:p>
          <a:p>
            <a:pPr marL="0" indent="0">
              <a:buNone/>
            </a:pPr>
            <a:r>
              <a:rPr lang="en-GB" dirty="0"/>
              <a:t>5. If you were asked to write this paragraph again, how could you do it better?</a:t>
            </a:r>
          </a:p>
          <a:p>
            <a:pPr marL="0" lvl="0" indent="0">
              <a:buNone/>
            </a:pPr>
            <a:endParaRPr lang="en-GB" dirty="0"/>
          </a:p>
          <a:p>
            <a:pPr marL="0" indent="0" eaLnBrk="1" hangingPunct="1">
              <a:buFont typeface="Arial" panose="020B0604020202020204" pitchFamily="34" charset="0"/>
              <a:buNone/>
              <a:defRPr/>
            </a:pPr>
            <a:endParaRPr lang="en-US" dirty="0">
              <a:solidFill>
                <a:srgbClr val="33312D"/>
              </a:solidFill>
              <a:latin typeface="KarlaRegular"/>
            </a:endParaRPr>
          </a:p>
          <a:p>
            <a:pPr marL="0" indent="0" eaLnBrk="1" hangingPunct="1">
              <a:buFont typeface="Arial" panose="020B0604020202020204" pitchFamily="34" charset="0"/>
              <a:buNone/>
              <a:defRPr/>
            </a:pPr>
            <a:endParaRPr lang="en-GB" altLang="en-US" dirty="0"/>
          </a:p>
        </p:txBody>
      </p:sp>
    </p:spTree>
    <p:extLst>
      <p:ext uri="{BB962C8B-B14F-4D97-AF65-F5344CB8AC3E}">
        <p14:creationId xmlns:p14="http://schemas.microsoft.com/office/powerpoint/2010/main" val="283314349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89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789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789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789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7891">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7891">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7891">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891"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a:extLst>
              <a:ext uri="{FF2B5EF4-FFF2-40B4-BE49-F238E27FC236}">
                <a16:creationId xmlns:a16="http://schemas.microsoft.com/office/drawing/2014/main" id="{E46F7EB7-3521-4F72-AF1D-785E6E8456F7}"/>
              </a:ext>
            </a:extLst>
          </p:cNvPr>
          <p:cNvSpPr>
            <a:spLocks noGrp="1" noChangeArrowheads="1"/>
          </p:cNvSpPr>
          <p:nvPr>
            <p:ph type="title"/>
          </p:nvPr>
        </p:nvSpPr>
        <p:spPr>
          <a:xfrm>
            <a:off x="149224" y="-47852"/>
            <a:ext cx="11540053" cy="901700"/>
          </a:xfrm>
        </p:spPr>
        <p:txBody>
          <a:bodyPr/>
          <a:lstStyle/>
          <a:p>
            <a:pPr eaLnBrk="1" hangingPunct="1"/>
            <a:r>
              <a:rPr lang="en-GB" altLang="en-US" b="1" dirty="0">
                <a:solidFill>
                  <a:srgbClr val="003366"/>
                </a:solidFill>
                <a:latin typeface="Raleway" panose="020B0503030101060003" pitchFamily="34" charset="0"/>
              </a:rPr>
              <a:t>Independent homework - Week 3 Writing</a:t>
            </a:r>
          </a:p>
        </p:txBody>
      </p:sp>
      <p:pic>
        <p:nvPicPr>
          <p:cNvPr id="29700" name="Picture 3">
            <a:extLst>
              <a:ext uri="{FF2B5EF4-FFF2-40B4-BE49-F238E27FC236}">
                <a16:creationId xmlns:a16="http://schemas.microsoft.com/office/drawing/2014/main" id="{F9DDB982-3FA8-4147-999A-F471E7AF3A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06100" y="152400"/>
            <a:ext cx="1336675" cy="901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a:extLst>
              <a:ext uri="{FF2B5EF4-FFF2-40B4-BE49-F238E27FC236}">
                <a16:creationId xmlns:a16="http://schemas.microsoft.com/office/drawing/2014/main" id="{D6B063D1-196D-4A6B-866B-07D771373986}"/>
              </a:ext>
            </a:extLst>
          </p:cNvPr>
          <p:cNvSpPr/>
          <p:nvPr/>
        </p:nvSpPr>
        <p:spPr>
          <a:xfrm>
            <a:off x="1512888" y="2211388"/>
            <a:ext cx="9769475" cy="787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6504D1C5-6270-4888-82F9-A6C0CAB65FB1}"/>
              </a:ext>
            </a:extLst>
          </p:cNvPr>
          <p:cNvSpPr/>
          <p:nvPr/>
        </p:nvSpPr>
        <p:spPr>
          <a:xfrm>
            <a:off x="1512888" y="3152775"/>
            <a:ext cx="9769475" cy="7858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AB881945-2551-4321-ADC0-CE29BE015F24}"/>
              </a:ext>
            </a:extLst>
          </p:cNvPr>
          <p:cNvSpPr/>
          <p:nvPr/>
        </p:nvSpPr>
        <p:spPr>
          <a:xfrm>
            <a:off x="1512888" y="4102100"/>
            <a:ext cx="9769475" cy="787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EC37407A-B783-4AE2-BED9-1F05C4E4B12A}"/>
              </a:ext>
            </a:extLst>
          </p:cNvPr>
          <p:cNvSpPr/>
          <p:nvPr/>
        </p:nvSpPr>
        <p:spPr>
          <a:xfrm>
            <a:off x="1512888" y="5053013"/>
            <a:ext cx="9769475" cy="7858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FB8E2022-965B-47E6-BFB1-5A92B1C47393}"/>
              </a:ext>
            </a:extLst>
          </p:cNvPr>
          <p:cNvSpPr/>
          <p:nvPr/>
        </p:nvSpPr>
        <p:spPr>
          <a:xfrm>
            <a:off x="1512888" y="5969000"/>
            <a:ext cx="9769475" cy="787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621CCE2E-D1DF-F05F-CB78-A2B9119030A3}"/>
              </a:ext>
            </a:extLst>
          </p:cNvPr>
          <p:cNvSpPr>
            <a:spLocks noGrp="1"/>
          </p:cNvSpPr>
          <p:nvPr>
            <p:ph idx="1"/>
          </p:nvPr>
        </p:nvSpPr>
        <p:spPr>
          <a:xfrm>
            <a:off x="502721" y="1545998"/>
            <a:ext cx="11540053" cy="5210402"/>
          </a:xfrm>
        </p:spPr>
        <p:txBody>
          <a:bodyPr>
            <a:noAutofit/>
          </a:bodyPr>
          <a:lstStyle/>
          <a:p>
            <a:pPr marL="0" indent="0">
              <a:buNone/>
            </a:pPr>
            <a:r>
              <a:rPr lang="en-GB" sz="3600" dirty="0"/>
              <a:t>Choose one of the following aspects of your ARUL student life and write a </a:t>
            </a:r>
            <a:r>
              <a:rPr lang="en-GB" sz="3600" dirty="0">
                <a:solidFill>
                  <a:srgbClr val="FF0000"/>
                </a:solidFill>
              </a:rPr>
              <a:t>Description</a:t>
            </a:r>
            <a:r>
              <a:rPr lang="en-GB" sz="3600" dirty="0"/>
              <a:t> of it in about 225 words. Bring your paragraph to class next week. </a:t>
            </a:r>
            <a:endParaRPr lang="en-GB" dirty="0"/>
          </a:p>
          <a:p>
            <a:pPr marL="342900" lvl="0" indent="-342900" algn="just">
              <a:lnSpc>
                <a:spcPct val="115000"/>
              </a:lnSpc>
              <a:buFont typeface="+mj-lt"/>
              <a:buAutoNum type="arabicPeriod"/>
            </a:pPr>
            <a:r>
              <a:rPr lang="en-GB" b="1" dirty="0">
                <a:solidFill>
                  <a:schemeClr val="accent5">
                    <a:lumMod val="75000"/>
                  </a:schemeClr>
                </a:solidFill>
                <a:effectLst/>
                <a:latin typeface="Raleway" pitchFamily="2" charset="0"/>
                <a:ea typeface="Calibri" panose="020F0502020204030204" pitchFamily="34" charset="0"/>
                <a:cs typeface="Times New Roman" panose="02020603050405020304" pitchFamily="18" charset="0"/>
              </a:rPr>
              <a:t>Materials and activities used in your lessons/lectures</a:t>
            </a:r>
            <a:endParaRPr lang="en-GB" b="1" dirty="0">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15000"/>
              </a:lnSpc>
              <a:buFont typeface="+mj-lt"/>
              <a:buAutoNum type="arabicPeriod"/>
            </a:pPr>
            <a:r>
              <a:rPr lang="en-GB" b="1" dirty="0">
                <a:solidFill>
                  <a:schemeClr val="accent5">
                    <a:lumMod val="75000"/>
                  </a:schemeClr>
                </a:solidFill>
                <a:effectLst/>
                <a:latin typeface="Raleway" pitchFamily="2" charset="0"/>
                <a:ea typeface="Calibri" panose="020F0502020204030204" pitchFamily="34" charset="0"/>
                <a:cs typeface="Times New Roman" panose="02020603050405020304" pitchFamily="18" charset="0"/>
              </a:rPr>
              <a:t>ARUL campus facilities and amenities</a:t>
            </a:r>
            <a:endParaRPr lang="en-GB" b="1" dirty="0">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15000"/>
              </a:lnSpc>
              <a:spcAft>
                <a:spcPts val="1000"/>
              </a:spcAft>
              <a:buFont typeface="+mj-lt"/>
              <a:buAutoNum type="arabicPeriod"/>
            </a:pPr>
            <a:r>
              <a:rPr lang="en-GB" b="1" dirty="0">
                <a:solidFill>
                  <a:schemeClr val="accent5">
                    <a:lumMod val="75000"/>
                  </a:schemeClr>
                </a:solidFill>
                <a:effectLst/>
                <a:latin typeface="Raleway" pitchFamily="2" charset="0"/>
                <a:ea typeface="Calibri" panose="020F0502020204030204" pitchFamily="34" charset="0"/>
                <a:cs typeface="Times New Roman" panose="02020603050405020304" pitchFamily="18" charset="0"/>
              </a:rPr>
              <a:t>Involvement and participation in your lessons/lectures</a:t>
            </a:r>
            <a:endParaRPr lang="en-GB" b="1" dirty="0">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L="0" lvl="0" indent="0" algn="just">
              <a:lnSpc>
                <a:spcPct val="115000"/>
              </a:lnSpc>
              <a:spcAft>
                <a:spcPts val="1000"/>
              </a:spcAft>
              <a:buNone/>
            </a:pPr>
            <a:r>
              <a:rPr lang="en-GB" sz="2400" dirty="0">
                <a:solidFill>
                  <a:srgbClr val="FF0000"/>
                </a:solidFill>
                <a:latin typeface="Raleway" pitchFamily="2" charset="0"/>
                <a:ea typeface="Calibri" panose="020F0502020204030204" pitchFamily="34" charset="0"/>
                <a:cs typeface="Times New Roman" panose="02020603050405020304" pitchFamily="18" charset="0"/>
              </a:rPr>
              <a:t>(This is only your week 3! You will have more ARUL experiences and reflections in the coming weeks, and more to write about too).</a:t>
            </a:r>
            <a:endParaRPr lang="en-GB"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hidden"/>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hidden"/>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hidden"/>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P spid="8" grpId="0" animBg="1"/>
      <p:bldP spid="9" grpId="0" animBg="1"/>
      <p:bldP spid="10"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26D5362-682F-48E0-A6AC-68D2F05F28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11150"/>
            <a:ext cx="12192000" cy="8089900"/>
          </a:xfrm>
          <a:prstGeom prst="rect">
            <a:avLst/>
          </a:prstGeom>
        </p:spPr>
      </p:pic>
      <p:sp>
        <p:nvSpPr>
          <p:cNvPr id="2" name="Title 1">
            <a:extLst>
              <a:ext uri="{FF2B5EF4-FFF2-40B4-BE49-F238E27FC236}">
                <a16:creationId xmlns:a16="http://schemas.microsoft.com/office/drawing/2014/main" id="{D294965C-C755-4238-B8E6-0A0059E9873C}"/>
              </a:ext>
            </a:extLst>
          </p:cNvPr>
          <p:cNvSpPr>
            <a:spLocks noGrp="1"/>
          </p:cNvSpPr>
          <p:nvPr>
            <p:ph type="title"/>
          </p:nvPr>
        </p:nvSpPr>
        <p:spPr>
          <a:xfrm>
            <a:off x="361122" y="5188917"/>
            <a:ext cx="5483087" cy="1325563"/>
          </a:xfrm>
        </p:spPr>
        <p:txBody>
          <a:bodyPr>
            <a:normAutofit fontScale="90000"/>
          </a:bodyPr>
          <a:lstStyle/>
          <a:p>
            <a:r>
              <a:rPr lang="en-GB" sz="6000" b="1" dirty="0">
                <a:solidFill>
                  <a:srgbClr val="003366"/>
                </a:solidFill>
                <a:latin typeface="Raleway" panose="020B0503030101060003" pitchFamily="34" charset="0"/>
              </a:rPr>
              <a:t>Coherence and cohesion</a:t>
            </a:r>
          </a:p>
        </p:txBody>
      </p:sp>
      <p:pic>
        <p:nvPicPr>
          <p:cNvPr id="3" name="Picture 2">
            <a:extLst>
              <a:ext uri="{FF2B5EF4-FFF2-40B4-BE49-F238E27FC236}">
                <a16:creationId xmlns:a16="http://schemas.microsoft.com/office/drawing/2014/main" id="{D71F4168-6B9A-4698-AB03-EE49CF7C3C5C}"/>
              </a:ext>
            </a:extLst>
          </p:cNvPr>
          <p:cNvPicPr>
            <a:picLocks noChangeAspect="1"/>
          </p:cNvPicPr>
          <p:nvPr/>
        </p:nvPicPr>
        <p:blipFill>
          <a:blip r:embed="rId4"/>
          <a:stretch>
            <a:fillRect/>
          </a:stretch>
        </p:blipFill>
        <p:spPr>
          <a:xfrm>
            <a:off x="10229072" y="152401"/>
            <a:ext cx="1814026" cy="1223148"/>
          </a:xfrm>
          <a:prstGeom prst="rect">
            <a:avLst/>
          </a:prstGeom>
        </p:spPr>
      </p:pic>
    </p:spTree>
    <p:extLst>
      <p:ext uri="{BB962C8B-B14F-4D97-AF65-F5344CB8AC3E}">
        <p14:creationId xmlns:p14="http://schemas.microsoft.com/office/powerpoint/2010/main" val="267551357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16566</TotalTime>
  <Words>2092</Words>
  <Application>Microsoft Office PowerPoint</Application>
  <PresentationFormat>Widescreen</PresentationFormat>
  <Paragraphs>188</Paragraphs>
  <Slides>26</Slides>
  <Notes>24</Notes>
  <HiddenSlides>0</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26</vt:i4>
      </vt:variant>
    </vt:vector>
  </HeadingPairs>
  <TitlesOfParts>
    <vt:vector size="35" baseType="lpstr">
      <vt:lpstr>KarlaRegular</vt:lpstr>
      <vt:lpstr>Rasionne</vt:lpstr>
      <vt:lpstr>Arial</vt:lpstr>
      <vt:lpstr>Calibri</vt:lpstr>
      <vt:lpstr>Calibri Light</vt:lpstr>
      <vt:lpstr>Raleway</vt:lpstr>
      <vt:lpstr>Office Theme</vt:lpstr>
      <vt:lpstr>1_Office Theme</vt:lpstr>
      <vt:lpstr>2_Office Theme</vt:lpstr>
      <vt:lpstr>Communication Skills part 1</vt:lpstr>
      <vt:lpstr>Registering your in Class attendance</vt:lpstr>
      <vt:lpstr>Learning outcomes</vt:lpstr>
      <vt:lpstr>Homework - Reading</vt:lpstr>
      <vt:lpstr>Element 1. Description</vt:lpstr>
      <vt:lpstr>1. Description</vt:lpstr>
      <vt:lpstr>Example description</vt:lpstr>
      <vt:lpstr>Independent homework - Week 3 Writing</vt:lpstr>
      <vt:lpstr>Coherence and cohesion</vt:lpstr>
      <vt:lpstr>Coherence and cohesion</vt:lpstr>
      <vt:lpstr>Why not cohesive/coherent?</vt:lpstr>
      <vt:lpstr>Cohesive devices</vt:lpstr>
      <vt:lpstr>Cohesive paragraph</vt:lpstr>
      <vt:lpstr>Break:  max. 15 mins</vt:lpstr>
      <vt:lpstr>Linking  words</vt:lpstr>
      <vt:lpstr>Linking words - examples</vt:lpstr>
      <vt:lpstr>Activity 5: Using linking words</vt:lpstr>
      <vt:lpstr>Reflective Journal</vt:lpstr>
      <vt:lpstr>Reflective journal / diary Research-Pair-Share</vt:lpstr>
      <vt:lpstr>Websites – Reflective journal</vt:lpstr>
      <vt:lpstr>Reflective journal / diary</vt:lpstr>
      <vt:lpstr>Homework – Writing – Week 2</vt:lpstr>
      <vt:lpstr>In-class writing practice</vt:lpstr>
      <vt:lpstr>PowerPoint Presentation</vt:lpstr>
      <vt:lpstr>Independent study</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Global Debates</dc:title>
  <dc:creator>Ben Parkinson</dc:creator>
  <cp:lastModifiedBy>Joseph, Jay (Postgraduate Researcher)</cp:lastModifiedBy>
  <cp:revision>119</cp:revision>
  <dcterms:created xsi:type="dcterms:W3CDTF">2020-03-24T10:33:33Z</dcterms:created>
  <dcterms:modified xsi:type="dcterms:W3CDTF">2023-05-21T20:54:10Z</dcterms:modified>
</cp:coreProperties>
</file>